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56" r:id="rId2"/>
    <p:sldId id="2628" r:id="rId3"/>
    <p:sldId id="2631" r:id="rId4"/>
    <p:sldId id="2627" r:id="rId5"/>
    <p:sldId id="2616" r:id="rId6"/>
    <p:sldId id="2614" r:id="rId7"/>
    <p:sldId id="2609" r:id="rId8"/>
    <p:sldId id="2607" r:id="rId9"/>
    <p:sldId id="2625" r:id="rId10"/>
    <p:sldId id="2618" r:id="rId11"/>
    <p:sldId id="2612" r:id="rId12"/>
    <p:sldId id="2620" r:id="rId13"/>
    <p:sldId id="2558" r:id="rId14"/>
    <p:sldId id="2611" r:id="rId15"/>
    <p:sldId id="2594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F7E16-A540-49D5-94A1-A273767F4C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FA0C64-12E4-4811-B794-EF05D45FE6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3079CD-4977-43B1-96E9-B047B3CD34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5D156-291C-4E00-A491-F14B9A01E6C1}" type="datetimeFigureOut">
              <a:rPr lang="en-ID" smtClean="0"/>
              <a:t>13/02/2025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3D03B1-1F29-4E57-B122-8C5668695F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D9A2CF-8019-44C3-B819-30CB4A6A6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C4B3A-5FF3-4F86-A3FA-3059643BFB2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6824074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1F9D23-3640-48DF-A85A-E18A11DEFA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3761CF-5AAE-4F33-961B-AC4FE76ACF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A1444B-A783-4BFD-9A92-5EF5007241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5D156-291C-4E00-A491-F14B9A01E6C1}" type="datetimeFigureOut">
              <a:rPr lang="en-ID" smtClean="0"/>
              <a:t>13/02/2025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A2CE8C-4444-4400-8066-7A5722A1E8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C3307F-A685-4145-89FE-FE99BF253C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C4B3A-5FF3-4F86-A3FA-3059643BFB2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5027845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621227-5C95-405D-B998-8D8DEA5F6A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3C9C99-9F8A-41F2-9B01-8AB0B018D8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8646C5-BFAC-41EF-97B4-20013F6808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5D156-291C-4E00-A491-F14B9A01E6C1}" type="datetimeFigureOut">
              <a:rPr lang="en-ID" smtClean="0"/>
              <a:t>13/02/2025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AF56C2-0219-4D74-A0C7-824EE8E721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15EB26-6A25-45CF-8FA0-F411C74D2A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C4B3A-5FF3-4F86-A3FA-3059643BFB2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5943781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90F0BB-4DC4-4809-A9DD-3B68989745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C167AA-BA8F-4339-995E-098AA53E3A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01A463-6FA3-469C-A13B-69206FDA35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FFA5A1-67C3-4A70-89F7-B0076C934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5D156-291C-4E00-A491-F14B9A01E6C1}" type="datetimeFigureOut">
              <a:rPr lang="en-ID" smtClean="0"/>
              <a:t>13/02/2025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59302A-DE29-4AFE-86BF-5058A04064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3A14BC-0F5A-4220-929E-5F4DC5328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C4B3A-5FF3-4F86-A3FA-3059643BFB2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7991376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910A87-0245-462C-B7C3-C7A3EFAAB0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F3C1D6-3193-4DCE-9A41-B96904E0A1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9A9D7E-C83E-4475-9DF3-F47872B9AB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E735A44-1F86-4CB9-AD31-50D4345598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6AA57D9-A47E-468A-83DB-44C21CFEA6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7A9EBA9-496C-420F-83AB-DDB6294E37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5D156-291C-4E00-A491-F14B9A01E6C1}" type="datetimeFigureOut">
              <a:rPr lang="en-ID" smtClean="0"/>
              <a:t>13/02/2025</a:t>
            </a:fld>
            <a:endParaRPr lang="en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86D06AE-13DB-4517-9418-78C929979C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ED92DF8-BB47-429E-8F1C-39C2D3C096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C4B3A-5FF3-4F86-A3FA-3059643BFB2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6945162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959CCD-6369-4609-85F9-04BCAC7D2E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89C56CB-F796-48CF-8EB0-ECAA848873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5D156-291C-4E00-A491-F14B9A01E6C1}" type="datetimeFigureOut">
              <a:rPr lang="en-ID" smtClean="0"/>
              <a:t>13/02/2025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CEDED13-5A0F-4143-ADB5-A2572CC7C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43C8347-8AFC-46D0-AF6C-660B60D6B2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C4B3A-5FF3-4F86-A3FA-3059643BFB2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210087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57D1CC0-97E4-4C47-8D70-7374DBE4A4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5D156-291C-4E00-A491-F14B9A01E6C1}" type="datetimeFigureOut">
              <a:rPr lang="en-ID" smtClean="0"/>
              <a:t>13/02/2025</a:t>
            </a:fld>
            <a:endParaRPr lang="en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8CAEF9C-F86F-42BA-BA3E-5ADFB7F455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6B0707-421D-4439-A78A-6CFF2D18C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C4B3A-5FF3-4F86-A3FA-3059643BFB2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7144777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334E38-11C6-49E2-ACA6-02D3C6EA48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D7E794-D086-4606-B585-AACA44922F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4F4100-40D1-4B62-A12C-AE571A4A9D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886321-6D70-4AA8-A080-3FFF99F0D4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5D156-291C-4E00-A491-F14B9A01E6C1}" type="datetimeFigureOut">
              <a:rPr lang="en-ID" smtClean="0"/>
              <a:t>13/02/2025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45D161-CF34-48ED-9E89-5B1E6A2004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E46758-51C3-4606-895C-8886E106DE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C4B3A-5FF3-4F86-A3FA-3059643BFB2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5408453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80ADBD-14A7-48CC-82A8-D72D0C390C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131FBB-0EB2-4C80-B07C-09E312710A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1C25B2-5425-406C-9390-FDF278B6DF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7E5909-11F3-442B-93ED-2688E078C3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5D156-291C-4E00-A491-F14B9A01E6C1}" type="datetimeFigureOut">
              <a:rPr lang="en-ID" smtClean="0"/>
              <a:t>13/02/2025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EC9597-F728-4BE1-B8A5-0D3293C2D8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31C253-1FBB-4B1D-9503-DD6DDC74C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C4B3A-5FF3-4F86-A3FA-3059643BFB2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0935314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C58796-6626-44B4-8287-E567841013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C0D5434-6ED3-4146-AB8D-5D94317BE0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74E54A-BAB0-4D69-99C9-1343D2C893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5D156-291C-4E00-A491-F14B9A01E6C1}" type="datetimeFigureOut">
              <a:rPr lang="en-ID" smtClean="0"/>
              <a:t>13/02/2025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C1D4BD-2F76-4DE5-A609-ED9B74B4F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30FDF5-69F0-4480-8927-4D9C4B4DB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C4B3A-5FF3-4F86-A3FA-3059643BFB2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178471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B03EAD0-47FC-4E4A-82CC-60E22F4036B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C5FB29A-6D77-4C9B-931C-BB375FBD64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60FA55-8A28-4D99-AA4E-B091CAC34E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5D156-291C-4E00-A491-F14B9A01E6C1}" type="datetimeFigureOut">
              <a:rPr lang="en-ID" smtClean="0"/>
              <a:t>13/02/2025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9911DD-FBDF-441E-88AB-57C68F3036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5E8191-F289-48DF-9A41-67FE1C562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C4B3A-5FF3-4F86-A3FA-3059643BFB2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771599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63315A4-A484-4139-B235-4B431BA81E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774223-0207-411C-A017-96A9495DAD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22C190-F49B-446B-8E3A-F690E5E17F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F5D156-291C-4E00-A491-F14B9A01E6C1}" type="datetimeFigureOut">
              <a:rPr lang="en-ID" smtClean="0"/>
              <a:t>13/02/2025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41D03D-7DA2-49B1-937F-F821179284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B53DBF-D072-4251-9C25-7FDE8A97B5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5C4B3A-5FF3-4F86-A3FA-3059643BFB2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029042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A7F2752-6A9A-4E7C-B641-7B982F96904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75" y="-113086"/>
            <a:ext cx="3047859" cy="1521262"/>
          </a:xfrm>
          <a:prstGeom prst="rect">
            <a:avLst/>
          </a:prstGeom>
        </p:spPr>
      </p:pic>
      <p:sp>
        <p:nvSpPr>
          <p:cNvPr id="8" name="Subtitle 2">
            <a:extLst>
              <a:ext uri="{FF2B5EF4-FFF2-40B4-BE49-F238E27FC236}">
                <a16:creationId xmlns:a16="http://schemas.microsoft.com/office/drawing/2014/main" id="{7D85E639-7B74-42C1-857D-20D31F169223}"/>
              </a:ext>
            </a:extLst>
          </p:cNvPr>
          <p:cNvSpPr txBox="1">
            <a:spLocks/>
          </p:cNvSpPr>
          <p:nvPr/>
        </p:nvSpPr>
        <p:spPr>
          <a:xfrm>
            <a:off x="8123583" y="5194852"/>
            <a:ext cx="2912441" cy="1308295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id-ID" sz="1800" b="1" dirty="0"/>
              <a:t>Disiapkan oleh :  </a:t>
            </a:r>
          </a:p>
          <a:p>
            <a:pPr marL="0" indent="0">
              <a:buNone/>
            </a:pPr>
            <a:r>
              <a:rPr lang="en-US" sz="1800" b="1" dirty="0"/>
              <a:t>Andreas </a:t>
            </a:r>
            <a:r>
              <a:rPr lang="en-US" sz="1800" b="1" dirty="0" err="1"/>
              <a:t>Heru</a:t>
            </a:r>
            <a:r>
              <a:rPr lang="en-US" sz="1800" b="1" dirty="0"/>
              <a:t> Wibowo</a:t>
            </a:r>
          </a:p>
          <a:p>
            <a:pPr marL="0" indent="0">
              <a:buNone/>
            </a:pPr>
            <a:r>
              <a:rPr lang="en-US" sz="1800" b="1" dirty="0"/>
              <a:t>Gender Equality Assistant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E12F1A-AE21-4545-82F1-E6BEAC7E2FF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3976" y="5194852"/>
            <a:ext cx="12124048" cy="1629410"/>
          </a:xfrm>
          <a:prstGeom prst="rect">
            <a:avLst/>
          </a:prstGeom>
          <a:solidFill>
            <a:srgbClr val="00B0F0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fi-FI" sz="2800" b="1" dirty="0">
                <a:latin typeface="Arial" panose="020B0604020202020204" pitchFamily="34" charset="0"/>
                <a:cs typeface="Arial" panose="020B0604020202020204" pitchFamily="34" charset="0"/>
              </a:rPr>
              <a:t>SOSIALISASI IISAP DAN </a:t>
            </a:r>
            <a:r>
              <a:rPr lang="en-US" sz="2800" b="1" kern="100" dirty="0">
                <a:latin typeface="Arial" panose="020B0604020202020204" pitchFamily="34" charset="0"/>
                <a:cs typeface="Arial" panose="020B0604020202020204" pitchFamily="34" charset="0"/>
              </a:rPr>
              <a:t>REFLEKSI ISU KEBUTUHAN MASYARAKAT</a:t>
            </a:r>
            <a:r>
              <a:rPr lang="en-US" sz="28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fi-FI" sz="2800" b="1" dirty="0">
                <a:latin typeface="Arial" panose="020B0604020202020204" pitchFamily="34" charset="0"/>
                <a:cs typeface="Arial" panose="020B0604020202020204" pitchFamily="34" charset="0"/>
              </a:rPr>
              <a:t>TINGKAT KAWASAN  ATAU ANTAR DESA/ KELURAHAN</a:t>
            </a:r>
          </a:p>
          <a:p>
            <a:pPr>
              <a:lnSpc>
                <a:spcPct val="100000"/>
              </a:lnSpc>
            </a:pPr>
            <a:r>
              <a:rPr lang="fi-FI" sz="1400" b="1" dirty="0">
                <a:latin typeface="Arial" panose="020B0604020202020204" pitchFamily="34" charset="0"/>
                <a:cs typeface="Arial" panose="020B0604020202020204" pitchFamily="34" charset="0"/>
              </a:rPr>
              <a:t>Andreas Heru Wibowo</a:t>
            </a:r>
          </a:p>
          <a:p>
            <a:pPr>
              <a:lnSpc>
                <a:spcPct val="100000"/>
              </a:lnSpc>
            </a:pPr>
            <a:r>
              <a:rPr lang="fi-FI" sz="1400" b="1" dirty="0">
                <a:latin typeface="Arial" panose="020B0604020202020204" pitchFamily="34" charset="0"/>
                <a:cs typeface="Arial" panose="020B0604020202020204" pitchFamily="34" charset="0"/>
              </a:rPr>
              <a:t>PMTC IISAP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02980B7-3A89-BCFA-7C53-CE47E7D3A9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0609" y="185530"/>
            <a:ext cx="4867281" cy="48672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4952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90AF3F-1E74-F669-D35C-1E9AEC9BCC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704BF51-49EE-09BD-C5FD-E1F23292A5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2754" y="-17257"/>
            <a:ext cx="12254754" cy="76809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E1AE1F3-EC0B-202C-491A-E522C03DF6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20640" y="169569"/>
            <a:ext cx="677672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2400" b="1" dirty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RENCANA PEMBELAJARAN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0428802-F162-EFE4-0E6F-E3CCB861B8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0786" y="818060"/>
            <a:ext cx="8876574" cy="535890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err="1"/>
              <a:t>Tujuan</a:t>
            </a:r>
            <a:r>
              <a:rPr lang="en-US" dirty="0"/>
              <a:t>: Setelah </a:t>
            </a:r>
            <a:r>
              <a:rPr lang="en-US" dirty="0" err="1"/>
              <a:t>pembelajaran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peserta</a:t>
            </a:r>
            <a:r>
              <a:rPr lang="en-US" dirty="0"/>
              <a:t> </a:t>
            </a:r>
            <a:r>
              <a:rPr lang="en-US" dirty="0" err="1"/>
              <a:t>diharapkan</a:t>
            </a:r>
            <a:r>
              <a:rPr lang="en-US" dirty="0"/>
              <a:t> </a:t>
            </a:r>
            <a:r>
              <a:rPr lang="en-US" dirty="0" err="1"/>
              <a:t>mampu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:</a:t>
            </a:r>
          </a:p>
          <a:p>
            <a:pPr marL="514350" indent="-514350">
              <a:buAutoNum type="arabicPeriod"/>
            </a:pPr>
            <a:r>
              <a:rPr lang="en-US" dirty="0" err="1"/>
              <a:t>Memfasilitasi</a:t>
            </a:r>
            <a:r>
              <a:rPr lang="en-US" dirty="0"/>
              <a:t> </a:t>
            </a:r>
            <a:r>
              <a:rPr lang="en-US" dirty="0" err="1"/>
              <a:t>kegiatan</a:t>
            </a:r>
            <a:r>
              <a:rPr lang="en-US" dirty="0"/>
              <a:t> </a:t>
            </a:r>
            <a:r>
              <a:rPr lang="id-ID" spc="-1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sosialisasi awal kegiatan </a:t>
            </a:r>
            <a:r>
              <a:rPr lang="en-US" spc="-1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budidaya</a:t>
            </a:r>
            <a:r>
              <a:rPr lang="en-US" spc="-1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pc="-1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perikanan</a:t>
            </a:r>
            <a:r>
              <a:rPr lang="en-US" spc="-1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yang </a:t>
            </a:r>
            <a:r>
              <a:rPr lang="en-US" spc="-1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berkelanjutan</a:t>
            </a:r>
            <a:r>
              <a:rPr lang="en-US" spc="-1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pc="-1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tingkat</a:t>
            </a:r>
            <a:r>
              <a:rPr lang="en-US" spc="-1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id-ID" spc="-1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desa</a:t>
            </a:r>
            <a:r>
              <a:rPr lang="en-US" spc="-1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/ </a:t>
            </a:r>
            <a:r>
              <a:rPr lang="en-US" spc="-1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kelurahan</a:t>
            </a:r>
            <a:r>
              <a:rPr lang="en-US" spc="-1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r>
              <a:rPr lang="en-US" spc="-1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kawasan</a:t>
            </a:r>
            <a:r>
              <a:rPr lang="en-US" dirty="0"/>
              <a:t>;</a:t>
            </a:r>
          </a:p>
          <a:p>
            <a:pPr marL="514350" indent="-514350">
              <a:buAutoNum type="arabicPeriod"/>
            </a:pPr>
            <a:r>
              <a:rPr lang="en-US" spc="-1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Memfasilitasi</a:t>
            </a:r>
            <a:r>
              <a:rPr lang="en-US" spc="-1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pc="-1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kegiatan</a:t>
            </a:r>
            <a:r>
              <a:rPr lang="en-US" spc="-1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pc="-1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refleksi</a:t>
            </a:r>
            <a:r>
              <a:rPr lang="en-US" spc="-1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pc="-1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isu</a:t>
            </a:r>
            <a:r>
              <a:rPr lang="en-US" spc="-1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dan </a:t>
            </a:r>
            <a:r>
              <a:rPr lang="en-US" spc="-1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kebutuhan</a:t>
            </a:r>
            <a:r>
              <a:rPr lang="en-US" spc="-1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pc="-1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masyarakat</a:t>
            </a:r>
            <a:r>
              <a:rPr lang="en-US" spc="-1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agar </a:t>
            </a:r>
            <a:r>
              <a:rPr lang="en-US" spc="-1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nantinya</a:t>
            </a:r>
            <a:r>
              <a:rPr lang="en-US" spc="-1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pc="-1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mampu</a:t>
            </a:r>
            <a:r>
              <a:rPr lang="en-US" spc="-1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pc="-1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menumbuhkan</a:t>
            </a:r>
            <a:r>
              <a:rPr lang="en-US" spc="-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id-ID" spc="-1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kesadaran masyarakat terhadap kondisi saat ini dan persoalan </a:t>
            </a:r>
            <a:r>
              <a:rPr lang="en-US" spc="-1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budidaya</a:t>
            </a:r>
            <a:r>
              <a:rPr lang="en-US" spc="-1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pc="-1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perikanan</a:t>
            </a:r>
            <a:r>
              <a:rPr lang="en-US" dirty="0"/>
              <a:t>;</a:t>
            </a:r>
          </a:p>
          <a:p>
            <a:pPr marL="514350" indent="-514350">
              <a:buAutoNum type="arabicPeriod"/>
            </a:pPr>
            <a:r>
              <a:rPr lang="en-US" dirty="0" err="1"/>
              <a:t>Mensimulasikan</a:t>
            </a:r>
            <a:r>
              <a:rPr lang="en-US" dirty="0"/>
              <a:t> tata </a:t>
            </a:r>
            <a:r>
              <a:rPr lang="en-US" dirty="0" err="1"/>
              <a:t>cara</a:t>
            </a:r>
            <a:r>
              <a:rPr lang="en-US" dirty="0"/>
              <a:t> </a:t>
            </a:r>
            <a:r>
              <a:rPr lang="en-US" dirty="0" err="1"/>
              <a:t>kegiatan</a:t>
            </a:r>
            <a:r>
              <a:rPr lang="en-US" dirty="0"/>
              <a:t> </a:t>
            </a:r>
            <a:r>
              <a:rPr lang="en-US" dirty="0" err="1"/>
              <a:t>sosialisasi</a:t>
            </a:r>
            <a:r>
              <a:rPr lang="en-US" dirty="0"/>
              <a:t> dan </a:t>
            </a:r>
            <a:r>
              <a:rPr lang="en-US" dirty="0" err="1"/>
              <a:t>refleksi</a:t>
            </a:r>
            <a:r>
              <a:rPr lang="en-US" dirty="0"/>
              <a:t> </a:t>
            </a:r>
            <a:r>
              <a:rPr lang="en-US" dirty="0" err="1"/>
              <a:t>isu</a:t>
            </a:r>
            <a:r>
              <a:rPr lang="en-US" dirty="0"/>
              <a:t> dan </a:t>
            </a:r>
            <a:r>
              <a:rPr lang="en-US" dirty="0" err="1"/>
              <a:t>kebutuhan</a:t>
            </a:r>
            <a:r>
              <a:rPr lang="en-US" dirty="0"/>
              <a:t> </a:t>
            </a:r>
            <a:r>
              <a:rPr lang="en-US" dirty="0" err="1"/>
              <a:t>masyarakat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kegiatan</a:t>
            </a:r>
            <a:r>
              <a:rPr lang="en-US" dirty="0"/>
              <a:t> </a:t>
            </a:r>
            <a:r>
              <a:rPr lang="en-US" dirty="0" err="1"/>
              <a:t>budi</a:t>
            </a:r>
            <a:r>
              <a:rPr lang="en-US" dirty="0"/>
              <a:t> </a:t>
            </a:r>
            <a:r>
              <a:rPr lang="en-US" dirty="0" err="1"/>
              <a:t>daya</a:t>
            </a:r>
            <a:r>
              <a:rPr lang="en-US" dirty="0"/>
              <a:t> </a:t>
            </a:r>
            <a:r>
              <a:rPr lang="en-US" dirty="0" err="1"/>
              <a:t>perikanan</a:t>
            </a:r>
            <a:r>
              <a:rPr lang="en-US" dirty="0"/>
              <a:t>.</a:t>
            </a:r>
          </a:p>
          <a:p>
            <a:pPr marL="0" indent="0">
              <a:buNone/>
            </a:pPr>
            <a:r>
              <a:rPr lang="en-US" b="1" dirty="0"/>
              <a:t>Waktu :</a:t>
            </a:r>
            <a:r>
              <a:rPr lang="en-US" dirty="0"/>
              <a:t>  1 JPL (45 </a:t>
            </a:r>
            <a:r>
              <a:rPr lang="en-US" dirty="0" err="1"/>
              <a:t>Menit</a:t>
            </a:r>
            <a:r>
              <a:rPr lang="en-US" dirty="0"/>
              <a:t>)</a:t>
            </a:r>
          </a:p>
          <a:p>
            <a:pPr marL="0" indent="0">
              <a:buNone/>
            </a:pPr>
            <a:endParaRPr lang="en-US" dirty="0"/>
          </a:p>
          <a:p>
            <a:pPr marL="1436688" indent="-1436688">
              <a:buNone/>
            </a:pPr>
            <a:r>
              <a:rPr lang="en-US" b="1" dirty="0" err="1"/>
              <a:t>Metode</a:t>
            </a:r>
            <a:r>
              <a:rPr lang="en-US" b="1" dirty="0"/>
              <a:t> : </a:t>
            </a:r>
            <a:r>
              <a:rPr lang="en-US" dirty="0"/>
              <a:t> Curah </a:t>
            </a:r>
            <a:r>
              <a:rPr lang="en-US" dirty="0" err="1"/>
              <a:t>Pendapat</a:t>
            </a:r>
            <a:r>
              <a:rPr lang="en-US" dirty="0"/>
              <a:t> dan </a:t>
            </a:r>
            <a:r>
              <a:rPr lang="en-US" dirty="0" err="1"/>
              <a:t>Diskusi</a:t>
            </a:r>
            <a:r>
              <a:rPr lang="en-US" dirty="0"/>
              <a:t> </a:t>
            </a:r>
            <a:endParaRPr lang="en-ID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7C462A4-230E-3DE7-4F02-435855246A0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469" y="3744846"/>
            <a:ext cx="1169805" cy="9369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0B41444-E1B9-C97C-FB40-5EEB3219DE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538" y="818060"/>
            <a:ext cx="1424736" cy="134092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A32668F-0930-4625-9394-18FB81BF6B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50" t="21258" r="15782" b="14244"/>
          <a:stretch/>
        </p:blipFill>
        <p:spPr>
          <a:xfrm>
            <a:off x="872830" y="4880407"/>
            <a:ext cx="1424735" cy="1445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95224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9BD53A4-B309-4B21-8F47-B40A651E81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1679" y="82285"/>
            <a:ext cx="8960304" cy="6836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5167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88BD15-B297-42BC-9739-B28C4BA041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36893" y="937665"/>
            <a:ext cx="6344214" cy="4876800"/>
          </a:xfrm>
        </p:spPr>
        <p:txBody>
          <a:bodyPr anchor="t">
            <a:noAutofit/>
          </a:bodyPr>
          <a:lstStyle/>
          <a:p>
            <a:pPr marR="140335" algn="just">
              <a:spcBef>
                <a:spcPts val="630"/>
              </a:spcBef>
              <a:buSzPts val="1200"/>
              <a:tabLst>
                <a:tab pos="359410" algn="l"/>
                <a:tab pos="361315" algn="l"/>
              </a:tabLst>
            </a:pPr>
            <a:r>
              <a:rPr lang="en-US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Spectral Light" charset="0"/>
              </a:rPr>
              <a:t>Sosialisasi</a:t>
            </a: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Spectral Light" charset="0"/>
              </a:rPr>
              <a:t> </a:t>
            </a:r>
            <a:r>
              <a:rPr lang="en-US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Spectral Light" charset="0"/>
              </a:rPr>
              <a:t>adalah</a:t>
            </a: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Spectral Light" charset="0"/>
              </a:rPr>
              <a:t> </a:t>
            </a:r>
            <a:r>
              <a:rPr lang="en-US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Spectral Light" charset="0"/>
              </a:rPr>
              <a:t>suatu</a:t>
            </a: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Spectral Light" charset="0"/>
              </a:rPr>
              <a:t>  </a:t>
            </a:r>
            <a:r>
              <a:rPr lang="en-US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Spectral Light" charset="0"/>
              </a:rPr>
              <a:t>cara</a:t>
            </a: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Spectral Light" charset="0"/>
              </a:rPr>
              <a:t>  </a:t>
            </a:r>
            <a:r>
              <a:rPr lang="en-US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Spectral Light" charset="0"/>
              </a:rPr>
              <a:t>untuk</a:t>
            </a: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Spectral Light" charset="0"/>
              </a:rPr>
              <a:t> </a:t>
            </a:r>
            <a:r>
              <a:rPr lang="en-US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Spectral Light" charset="0"/>
              </a:rPr>
              <a:t>memberikan</a:t>
            </a: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Spectral Light" charset="0"/>
              </a:rPr>
              <a:t> </a:t>
            </a:r>
            <a:r>
              <a:rPr lang="en-US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Spectral Light" charset="0"/>
              </a:rPr>
              <a:t>pemahaman</a:t>
            </a: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Spectral Light" charset="0"/>
              </a:rPr>
              <a:t>, </a:t>
            </a:r>
            <a:r>
              <a:rPr lang="en-US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Spectral Light" charset="0"/>
              </a:rPr>
              <a:t>sehingga</a:t>
            </a: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Spectral Light" charset="0"/>
              </a:rPr>
              <a:t> </a:t>
            </a:r>
            <a:r>
              <a:rPr lang="en-US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Spectral Light" charset="0"/>
              </a:rPr>
              <a:t>penerima</a:t>
            </a: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Spectral Light" charset="0"/>
              </a:rPr>
              <a:t> </a:t>
            </a:r>
            <a:r>
              <a:rPr lang="en-US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Spectral Light" charset="0"/>
              </a:rPr>
              <a:t>pesan</a:t>
            </a: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Spectral Light" charset="0"/>
              </a:rPr>
              <a:t>, </a:t>
            </a:r>
            <a:r>
              <a:rPr lang="en-US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Spectral Light" charset="0"/>
              </a:rPr>
              <a:t>dalam</a:t>
            </a: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Spectral Light" charset="0"/>
              </a:rPr>
              <a:t> </a:t>
            </a:r>
            <a:r>
              <a:rPr lang="en-US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Spectral Light" charset="0"/>
              </a:rPr>
              <a:t>hal</a:t>
            </a: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Spectral Light" charset="0"/>
              </a:rPr>
              <a:t> </a:t>
            </a:r>
            <a:r>
              <a:rPr lang="en-US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Spectral Light" charset="0"/>
              </a:rPr>
              <a:t>ini</a:t>
            </a: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Spectral Light" charset="0"/>
              </a:rPr>
              <a:t> </a:t>
            </a:r>
            <a:r>
              <a:rPr lang="en-US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Spectral Light" charset="0"/>
              </a:rPr>
              <a:t>warga</a:t>
            </a: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Spectral Light" charset="0"/>
              </a:rPr>
              <a:t> </a:t>
            </a:r>
            <a:r>
              <a:rPr lang="en-US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Spectral Light" charset="0"/>
              </a:rPr>
              <a:t>menerima</a:t>
            </a: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Spectral Light" charset="0"/>
              </a:rPr>
              <a:t> </a:t>
            </a:r>
            <a:r>
              <a:rPr lang="en-US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Spectral Light" charset="0"/>
              </a:rPr>
              <a:t>nilai</a:t>
            </a: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Spectral Light" charset="0"/>
              </a:rPr>
              <a:t> </a:t>
            </a:r>
            <a:r>
              <a:rPr lang="en-US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Spectral Light" charset="0"/>
              </a:rPr>
              <a:t>atau</a:t>
            </a: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Spectral Light" charset="0"/>
              </a:rPr>
              <a:t> </a:t>
            </a:r>
            <a:r>
              <a:rPr lang="en-US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Spectral Light" charset="0"/>
              </a:rPr>
              <a:t>pesan</a:t>
            </a: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Spectral Light" charset="0"/>
              </a:rPr>
              <a:t> yang </a:t>
            </a:r>
            <a:r>
              <a:rPr lang="en-US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Spectral Light" charset="0"/>
              </a:rPr>
              <a:t>disampaikan</a:t>
            </a: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Spectral Light" charset="0"/>
              </a:rPr>
              <a:t> dan </a:t>
            </a:r>
            <a:r>
              <a:rPr lang="en-US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Spectral Light" charset="0"/>
              </a:rPr>
              <a:t>selanjutnya</a:t>
            </a: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Spectral Light" charset="0"/>
              </a:rPr>
              <a:t> </a:t>
            </a:r>
            <a:r>
              <a:rPr lang="en-US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Spectral Light" charset="0"/>
              </a:rPr>
              <a:t>meyakini</a:t>
            </a: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Spectral Light" charset="0"/>
              </a:rPr>
              <a:t> dan </a:t>
            </a:r>
            <a:r>
              <a:rPr lang="en-US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Spectral Light" charset="0"/>
              </a:rPr>
              <a:t>mau</a:t>
            </a: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Spectral Light" charset="0"/>
              </a:rPr>
              <a:t> </a:t>
            </a:r>
            <a:r>
              <a:rPr lang="en-US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Spectral Light" charset="0"/>
              </a:rPr>
              <a:t>melakukan</a:t>
            </a: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Spectral Light" charset="0"/>
              </a:rPr>
              <a:t> </a:t>
            </a:r>
            <a:r>
              <a:rPr lang="en-US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Spectral Light" charset="0"/>
              </a:rPr>
              <a:t>nilai</a:t>
            </a: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Spectral Light" charset="0"/>
              </a:rPr>
              <a:t> </a:t>
            </a:r>
            <a:r>
              <a:rPr lang="en-US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Spectral Light" charset="0"/>
              </a:rPr>
              <a:t>atau</a:t>
            </a: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Spectral Light" charset="0"/>
              </a:rPr>
              <a:t> </a:t>
            </a:r>
            <a:r>
              <a:rPr lang="en-US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Spectral Light" charset="0"/>
              </a:rPr>
              <a:t>pesan</a:t>
            </a: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Spectral Light" charset="0"/>
              </a:rPr>
              <a:t> </a:t>
            </a:r>
            <a:r>
              <a:rPr lang="en-US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Spectral Light" charset="0"/>
              </a:rPr>
              <a:t>tersebut</a:t>
            </a: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Spectral Light" charset="0"/>
              </a:rPr>
              <a:t>.</a:t>
            </a:r>
          </a:p>
          <a:p>
            <a:pPr marR="140335" algn="just">
              <a:spcBef>
                <a:spcPts val="630"/>
              </a:spcBef>
              <a:buSzPts val="1200"/>
              <a:tabLst>
                <a:tab pos="359410" algn="l"/>
                <a:tab pos="361315" algn="l"/>
              </a:tabLst>
            </a:pPr>
            <a:r>
              <a:rPr lang="en-US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Spectral Light" charset="0"/>
              </a:rPr>
              <a:t>Dalam</a:t>
            </a: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Spectral Light" charset="0"/>
              </a:rPr>
              <a:t> </a:t>
            </a:r>
            <a:r>
              <a:rPr lang="en-US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Spectral Light" charset="0"/>
              </a:rPr>
              <a:t>suatu</a:t>
            </a: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Spectral Light" charset="0"/>
              </a:rPr>
              <a:t> program, </a:t>
            </a:r>
            <a:r>
              <a:rPr lang="en-US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Spectral Light" charset="0"/>
              </a:rPr>
              <a:t>kegiatan</a:t>
            </a: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Spectral Light" charset="0"/>
              </a:rPr>
              <a:t> </a:t>
            </a:r>
            <a:r>
              <a:rPr lang="en-US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Spectral Light" charset="0"/>
              </a:rPr>
              <a:t>sosialisasi</a:t>
            </a: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Spectral Light" charset="0"/>
              </a:rPr>
              <a:t> </a:t>
            </a:r>
            <a:r>
              <a:rPr lang="en-US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Spectral Light" charset="0"/>
              </a:rPr>
              <a:t>bertujuan</a:t>
            </a: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Spectral Light" charset="0"/>
              </a:rPr>
              <a:t> agar </a:t>
            </a:r>
            <a:r>
              <a:rPr lang="en-US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Spectral Light" charset="0"/>
              </a:rPr>
              <a:t>masyarakat</a:t>
            </a: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Spectral Light" charset="0"/>
              </a:rPr>
              <a:t> </a:t>
            </a:r>
            <a:r>
              <a:rPr lang="en-US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Spectral Light" charset="0"/>
              </a:rPr>
              <a:t>paham</a:t>
            </a: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Spectral Light" charset="0"/>
              </a:rPr>
              <a:t> </a:t>
            </a:r>
            <a:r>
              <a:rPr lang="en-US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Spectral Light" charset="0"/>
              </a:rPr>
              <a:t>mengenai</a:t>
            </a: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Spectral Light" charset="0"/>
              </a:rPr>
              <a:t> </a:t>
            </a:r>
            <a:r>
              <a:rPr lang="en-US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Spectral Light" charset="0"/>
              </a:rPr>
              <a:t>tujuan</a:t>
            </a: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Spectral Light" charset="0"/>
              </a:rPr>
              <a:t> dan </a:t>
            </a:r>
            <a:r>
              <a:rPr lang="en-US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Spectral Light" charset="0"/>
              </a:rPr>
              <a:t>manfaat</a:t>
            </a: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Spectral Light" charset="0"/>
              </a:rPr>
              <a:t> program, </a:t>
            </a:r>
            <a:r>
              <a:rPr lang="en-US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Spectral Light" charset="0"/>
              </a:rPr>
              <a:t>bersedia</a:t>
            </a: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Spectral Light" charset="0"/>
              </a:rPr>
              <a:t> </a:t>
            </a:r>
            <a:r>
              <a:rPr lang="en-US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Spectral Light" charset="0"/>
              </a:rPr>
              <a:t>untuk</a:t>
            </a: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Spectral Light" charset="0"/>
              </a:rPr>
              <a:t> </a:t>
            </a:r>
            <a:r>
              <a:rPr lang="en-US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Spectral Light" charset="0"/>
              </a:rPr>
              <a:t>berpartisipasi</a:t>
            </a: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Spectral Light" charset="0"/>
              </a:rPr>
              <a:t> dan agar </a:t>
            </a:r>
            <a:r>
              <a:rPr lang="en-US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Spectral Light" charset="0"/>
              </a:rPr>
              <a:t>manfaatnya</a:t>
            </a: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Spectral Light" charset="0"/>
              </a:rPr>
              <a:t> </a:t>
            </a:r>
            <a:r>
              <a:rPr lang="en-US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Spectral Light" charset="0"/>
              </a:rPr>
              <a:t>lebih</a:t>
            </a: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Spectral Light" charset="0"/>
              </a:rPr>
              <a:t> lama dan </a:t>
            </a:r>
            <a:r>
              <a:rPr lang="en-US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Spectral Light" charset="0"/>
              </a:rPr>
              <a:t>berkelanjutan</a:t>
            </a: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Spectral Light" charset="0"/>
              </a:rPr>
              <a:t> </a:t>
            </a:r>
            <a:r>
              <a:rPr lang="en-US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Spectral Light" charset="0"/>
              </a:rPr>
              <a:t>maka</a:t>
            </a: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Spectral Light" charset="0"/>
              </a:rPr>
              <a:t> </a:t>
            </a:r>
            <a:r>
              <a:rPr lang="en-US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Spectral Light" charset="0"/>
              </a:rPr>
              <a:t>harus</a:t>
            </a: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Spectral Light" charset="0"/>
              </a:rPr>
              <a:t> </a:t>
            </a:r>
            <a:r>
              <a:rPr lang="en-US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Spectral Light" charset="0"/>
              </a:rPr>
              <a:t>dipelihara</a:t>
            </a: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Spectral Light" charset="0"/>
              </a:rPr>
              <a:t> dan </a:t>
            </a:r>
            <a:r>
              <a:rPr lang="en-US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Spectral Light" charset="0"/>
              </a:rPr>
              <a:t>dirawat</a:t>
            </a: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Spectral Light" charset="0"/>
              </a:rPr>
              <a:t> </a:t>
            </a:r>
            <a:r>
              <a:rPr lang="en-US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Spectral Light" charset="0"/>
              </a:rPr>
              <a:t>bersam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Spectral Light" charset="0"/>
              </a:rPr>
              <a:t>a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Spectral Light" charset="0"/>
              </a:rPr>
              <a:t> </a:t>
            </a:r>
          </a:p>
          <a:p>
            <a:pPr marR="140335" lvl="0" algn="just">
              <a:spcBef>
                <a:spcPts val="630"/>
              </a:spcBef>
              <a:spcAft>
                <a:spcPts val="0"/>
              </a:spcAft>
              <a:buSzPts val="1200"/>
              <a:tabLst>
                <a:tab pos="359410" algn="l"/>
                <a:tab pos="361315" algn="l"/>
              </a:tabLst>
            </a:pPr>
            <a:br>
              <a:rPr lang="en-ID" b="1" spc="-1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ID" b="1" spc="-100" dirty="0">
              <a:solidFill>
                <a:schemeClr val="tx1"/>
              </a:solidFill>
              <a:effectLst/>
              <a:latin typeface="Arial" panose="020B0604020202020204" pitchFamily="34" charset="0"/>
              <a:ea typeface="Arial MT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81B3F38-E9AA-40AB-AA48-E7914FFCD1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5856" y="-48358"/>
            <a:ext cx="12254754" cy="76809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85B2710-C695-483F-A970-117E69763D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20640" y="111513"/>
            <a:ext cx="677672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2400" b="1" dirty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PENDAHULUAN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E436094-F36D-A956-5B2E-A88F842699B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27" y="5814465"/>
            <a:ext cx="1852569" cy="924663"/>
          </a:xfrm>
          <a:prstGeom prst="rect">
            <a:avLst/>
          </a:prstGeom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137171EB-ABBB-4470-A12C-BDEEB1690F05}"/>
              </a:ext>
            </a:extLst>
          </p:cNvPr>
          <p:cNvSpPr txBox="1">
            <a:spLocks/>
          </p:cNvSpPr>
          <p:nvPr/>
        </p:nvSpPr>
        <p:spPr>
          <a:xfrm>
            <a:off x="5489293" y="1090065"/>
            <a:ext cx="6344214" cy="48768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R="140335" algn="just">
              <a:spcBef>
                <a:spcPts val="630"/>
              </a:spcBef>
              <a:buSzPts val="1200"/>
              <a:tabLst>
                <a:tab pos="359410" algn="l"/>
                <a:tab pos="361315" algn="l"/>
              </a:tabLst>
            </a:pPr>
            <a:br>
              <a:rPr lang="en-ID" spc="-1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ID" spc="-100" dirty="0">
              <a:solidFill>
                <a:schemeClr val="tx1"/>
              </a:solidFill>
              <a:latin typeface="Arial" panose="020B0604020202020204" pitchFamily="34" charset="0"/>
              <a:ea typeface="Arial MT"/>
              <a:cs typeface="Arial" panose="020B0604020202020204" pitchFamily="34" charset="0"/>
            </a:endParaRPr>
          </a:p>
        </p:txBody>
      </p:sp>
      <p:pic>
        <p:nvPicPr>
          <p:cNvPr id="8" name="Picture 5">
            <a:extLst>
              <a:ext uri="{FF2B5EF4-FFF2-40B4-BE49-F238E27FC236}">
                <a16:creationId xmlns:a16="http://schemas.microsoft.com/office/drawing/2014/main" id="{44B20F54-859D-4191-B822-77B6B40E61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709" y="1417983"/>
            <a:ext cx="4225580" cy="4227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79483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88BD15-B297-42BC-9739-B28C4BA041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36893" y="937664"/>
            <a:ext cx="6496614" cy="5290857"/>
          </a:xfrm>
        </p:spPr>
        <p:txBody>
          <a:bodyPr anchor="t">
            <a:noAutofit/>
          </a:bodyPr>
          <a:lstStyle/>
          <a:p>
            <a:pPr marR="140335" lvl="0">
              <a:spcBef>
                <a:spcPts val="630"/>
              </a:spcBef>
              <a:spcAft>
                <a:spcPts val="0"/>
              </a:spcAft>
              <a:buSzPts val="1200"/>
              <a:tabLst>
                <a:tab pos="359410" algn="l"/>
                <a:tab pos="361315" algn="l"/>
              </a:tabLst>
            </a:pP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pectral Light" charset="0"/>
              </a:rPr>
              <a:t>1. </a:t>
            </a:r>
            <a:r>
              <a:rPr lang="en-US" alt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pectral Light" charset="0"/>
              </a:rPr>
              <a:t>Persiapkan</a:t>
            </a: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pectral Light" charset="0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pectral Light" charset="0"/>
              </a:rPr>
              <a:t>materi</a:t>
            </a: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pectral Light" charset="0"/>
              </a:rPr>
              <a:t> yang </a:t>
            </a:r>
            <a:r>
              <a:rPr lang="en-US" alt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pectral Light" charset="0"/>
              </a:rPr>
              <a:t>akan</a:t>
            </a: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pectral Light" charset="0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pectral Light" charset="0"/>
              </a:rPr>
              <a:t>disampaikan</a:t>
            </a:r>
            <a:endParaRPr lang="en-US" alt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Spectral Light" charset="0"/>
            </a:endParaRPr>
          </a:p>
          <a:p>
            <a:pPr marR="140335" lvl="0">
              <a:spcBef>
                <a:spcPts val="630"/>
              </a:spcBef>
              <a:spcAft>
                <a:spcPts val="0"/>
              </a:spcAft>
              <a:buSzPts val="1200"/>
              <a:tabLst>
                <a:tab pos="359410" algn="l"/>
                <a:tab pos="361315" algn="l"/>
              </a:tabLst>
            </a:pP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pectral Light" charset="0"/>
              </a:rPr>
              <a:t>2. </a:t>
            </a:r>
            <a:r>
              <a:rPr lang="en-US" alt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pectral Light" charset="0"/>
              </a:rPr>
              <a:t>Identifikasi</a:t>
            </a: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pectral Light" charset="0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pectral Light" charset="0"/>
              </a:rPr>
              <a:t>tokoh-tokoh</a:t>
            </a: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pectral Light" charset="0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pectral Light" charset="0"/>
              </a:rPr>
              <a:t>kunci</a:t>
            </a: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pectral Light" charset="0"/>
              </a:rPr>
              <a:t> dan Lembaga </a:t>
            </a:r>
            <a:r>
              <a:rPr lang="en-US" alt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pectral Light" charset="0"/>
              </a:rPr>
              <a:t>lembaga</a:t>
            </a: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pectral Light" charset="0"/>
              </a:rPr>
              <a:t> yang </a:t>
            </a:r>
            <a:r>
              <a:rPr lang="en-US" alt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pectral Light" charset="0"/>
              </a:rPr>
              <a:t>ada</a:t>
            </a: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pectral Light" charset="0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pectral Light" charset="0"/>
              </a:rPr>
              <a:t>untuk</a:t>
            </a: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pectral Light" charset="0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pectral Light" charset="0"/>
              </a:rPr>
              <a:t>berkoordinasi</a:t>
            </a: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pectral Light" charset="0"/>
              </a:rPr>
              <a:t> dan </a:t>
            </a:r>
            <a:r>
              <a:rPr lang="en-US" alt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pectral Light" charset="0"/>
              </a:rPr>
              <a:t>membangun</a:t>
            </a: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pectral Light" charset="0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pectral Light" charset="0"/>
              </a:rPr>
              <a:t>komunikasi</a:t>
            </a:r>
            <a:endParaRPr lang="en-US" alt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Spectral Light" charset="0"/>
            </a:endParaRPr>
          </a:p>
          <a:p>
            <a:pPr marR="140335" lvl="0">
              <a:spcBef>
                <a:spcPts val="630"/>
              </a:spcBef>
              <a:spcAft>
                <a:spcPts val="0"/>
              </a:spcAft>
              <a:buSzPts val="1200"/>
              <a:tabLst>
                <a:tab pos="359410" algn="l"/>
                <a:tab pos="361315" algn="l"/>
              </a:tabLst>
            </a:pPr>
            <a:r>
              <a:rPr lang="en-US" spc="-1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  <a:sym typeface="Spectral Light" charset="0"/>
              </a:rPr>
              <a:t>3. </a:t>
            </a:r>
            <a:r>
              <a:rPr lang="en-US" spc="-1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  <a:sym typeface="Spectral Light" charset="0"/>
              </a:rPr>
              <a:t>Sepakati</a:t>
            </a:r>
            <a:r>
              <a:rPr lang="en-US" spc="-1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  <a:sym typeface="Spectral Light" charset="0"/>
              </a:rPr>
              <a:t> </a:t>
            </a:r>
            <a:r>
              <a:rPr lang="en-US" spc="-1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  <a:sym typeface="Spectral Light" charset="0"/>
              </a:rPr>
              <a:t>tempat</a:t>
            </a:r>
            <a:r>
              <a:rPr lang="en-US" spc="-1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  <a:sym typeface="Spectral Light" charset="0"/>
              </a:rPr>
              <a:t> yang </a:t>
            </a:r>
            <a:r>
              <a:rPr lang="en-US" spc="-1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  <a:sym typeface="Spectral Light" charset="0"/>
              </a:rPr>
              <a:t>akan</a:t>
            </a:r>
            <a:r>
              <a:rPr lang="en-US" spc="-1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  <a:sym typeface="Spectral Light" charset="0"/>
              </a:rPr>
              <a:t> </a:t>
            </a:r>
            <a:r>
              <a:rPr lang="en-US" spc="-1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  <a:sym typeface="Spectral Light" charset="0"/>
              </a:rPr>
              <a:t>digunakan</a:t>
            </a:r>
            <a:endParaRPr lang="en-US" spc="-100" dirty="0">
              <a:solidFill>
                <a:schemeClr val="tx1"/>
              </a:solidFill>
              <a:effectLst/>
              <a:latin typeface="Arial" panose="020B0604020202020204" pitchFamily="34" charset="0"/>
              <a:ea typeface="Arial MT"/>
              <a:cs typeface="Arial" panose="020B0604020202020204" pitchFamily="34" charset="0"/>
              <a:sym typeface="Spectral Light" charset="0"/>
            </a:endParaRPr>
          </a:p>
          <a:p>
            <a:pPr marR="140335" lvl="0">
              <a:spcBef>
                <a:spcPts val="630"/>
              </a:spcBef>
              <a:spcAft>
                <a:spcPts val="0"/>
              </a:spcAft>
              <a:buSzPts val="1200"/>
              <a:tabLst>
                <a:tab pos="359410" algn="l"/>
                <a:tab pos="361315" algn="l"/>
              </a:tabLst>
            </a:pPr>
            <a:r>
              <a:rPr lang="en-US" spc="-100" dirty="0">
                <a:solidFill>
                  <a:schemeClr val="tx1"/>
                </a:solidFill>
                <a:latin typeface="Arial" panose="020B0604020202020204" pitchFamily="34" charset="0"/>
                <a:ea typeface="Arial MT"/>
                <a:cs typeface="Arial" panose="020B0604020202020204" pitchFamily="34" charset="0"/>
                <a:sym typeface="Spectral Light" charset="0"/>
              </a:rPr>
              <a:t>4. 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Josefin Slab" charset="0"/>
              </a:rPr>
              <a:t>Waktu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Josefin Slab" charset="0"/>
              </a:rPr>
              <a:t>pertemuan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Josefin Slab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Josefin Slab" charset="0"/>
              </a:rPr>
              <a:t>disesuaikan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Josefin Slab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Josefin Slab" charset="0"/>
              </a:rPr>
              <a:t>dengan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Josefin Slab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Josefin Slab" charset="0"/>
              </a:rPr>
              <a:t>kebiasaan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Josefin Slab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Josefin Slab" charset="0"/>
              </a:rPr>
              <a:t>masyarakat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Josefin Slab" charset="0"/>
              </a:rPr>
              <a:t> </a:t>
            </a:r>
          </a:p>
          <a:p>
            <a:pPr marR="140335" lvl="0">
              <a:spcBef>
                <a:spcPts val="630"/>
              </a:spcBef>
              <a:spcAft>
                <a:spcPts val="0"/>
              </a:spcAft>
              <a:buSzPts val="1200"/>
              <a:tabLst>
                <a:tab pos="359410" algn="l"/>
                <a:tab pos="361315" algn="l"/>
              </a:tabLst>
            </a:pPr>
            <a:r>
              <a:rPr lang="en-US" spc="-1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  <a:sym typeface="Josefin Slab" charset="0"/>
              </a:rPr>
              <a:t>5.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Josefin Slab" charset="0"/>
              </a:rPr>
              <a:t>Pesan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Josefin Slab" charset="0"/>
              </a:rPr>
              <a:t> yang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Josefin Slab" charset="0"/>
              </a:rPr>
              <a:t>harus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Josefin Slab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Josefin Slab" charset="0"/>
              </a:rPr>
              <a:t>disampaikan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Josefin Slab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Josefin Slab" charset="0"/>
              </a:rPr>
              <a:t>adalah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Josefin Slab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Josefin Slab" charset="0"/>
              </a:rPr>
              <a:t>tentang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Josefin Slab" charset="0"/>
              </a:rPr>
              <a:t> program </a:t>
            </a:r>
          </a:p>
          <a:p>
            <a:pPr marR="140335" lvl="0">
              <a:spcBef>
                <a:spcPts val="630"/>
              </a:spcBef>
              <a:spcAft>
                <a:spcPts val="0"/>
              </a:spcAft>
              <a:buSzPts val="1200"/>
              <a:tabLst>
                <a:tab pos="359410" algn="l"/>
                <a:tab pos="361315" algn="l"/>
              </a:tabLst>
            </a:pPr>
            <a:r>
              <a:rPr lang="en-US" spc="-1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  <a:sym typeface="Josefin Slab" charset="0"/>
              </a:rPr>
              <a:t>6. 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Josefin Slab" charset="0"/>
              </a:rPr>
              <a:t>Bahasa yang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Josefin Slab" charset="0"/>
              </a:rPr>
              <a:t>digunakan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Josefin Slab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Josefin Slab" charset="0"/>
              </a:rPr>
              <a:t>sebaiknya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Josefin Slab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Josefin Slab" charset="0"/>
              </a:rPr>
              <a:t>disesuaikan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Josefin Slab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Josefin Slab" charset="0"/>
              </a:rPr>
              <a:t>dengan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Josefin Slab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Josefin Slab" charset="0"/>
              </a:rPr>
              <a:t>bahasa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Josefin Slab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Josefin Slab" charset="0"/>
              </a:rPr>
              <a:t>setempat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Josefin Slab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Josefin Slab" charset="0"/>
              </a:rPr>
              <a:t>hindari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Josefin Slab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Josefin Slab" charset="0"/>
              </a:rPr>
              <a:t>istilah-istilah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Josefin Slab" charset="0"/>
              </a:rPr>
              <a:t> dan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Josefin Slab" charset="0"/>
              </a:rPr>
              <a:t>singkatan-singkatan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Josefin Slab" charset="0"/>
              </a:rPr>
              <a:t> yang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Josefin Slab" charset="0"/>
              </a:rPr>
              <a:t>belum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Josefin Slab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Josefin Slab" charset="0"/>
              </a:rPr>
              <a:t>pernah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Josefin Slab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Josefin Slab" charset="0"/>
              </a:rPr>
              <a:t>mereka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Josefin Slab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Josefin Slab" charset="0"/>
              </a:rPr>
              <a:t>dengar</a:t>
            </a:r>
            <a:endParaRPr lang="en-ID" spc="-100" dirty="0">
              <a:solidFill>
                <a:schemeClr val="tx1"/>
              </a:solidFill>
              <a:effectLst/>
              <a:latin typeface="Arial" panose="020B0604020202020204" pitchFamily="34" charset="0"/>
              <a:ea typeface="Arial MT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81B3F38-E9AA-40AB-AA48-E7914FFCD1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5856" y="-48358"/>
            <a:ext cx="12254754" cy="76809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85B2710-C695-483F-A970-117E69763D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20640" y="111513"/>
            <a:ext cx="677672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2400" b="1" dirty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PERSIAPAN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E436094-F36D-A956-5B2E-A88F842699B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27" y="5814465"/>
            <a:ext cx="1852569" cy="924663"/>
          </a:xfrm>
          <a:prstGeom prst="rect">
            <a:avLst/>
          </a:prstGeom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137171EB-ABBB-4470-A12C-BDEEB1690F05}"/>
              </a:ext>
            </a:extLst>
          </p:cNvPr>
          <p:cNvSpPr txBox="1">
            <a:spLocks/>
          </p:cNvSpPr>
          <p:nvPr/>
        </p:nvSpPr>
        <p:spPr>
          <a:xfrm>
            <a:off x="5489293" y="1090065"/>
            <a:ext cx="6344214" cy="48768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R="140335" algn="just">
              <a:spcBef>
                <a:spcPts val="630"/>
              </a:spcBef>
              <a:buSzPts val="1200"/>
              <a:tabLst>
                <a:tab pos="359410" algn="l"/>
                <a:tab pos="361315" algn="l"/>
              </a:tabLst>
            </a:pPr>
            <a:br>
              <a:rPr lang="en-ID" spc="-1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ID" spc="-100" dirty="0">
              <a:solidFill>
                <a:schemeClr val="tx1"/>
              </a:solidFill>
              <a:latin typeface="Arial" panose="020B0604020202020204" pitchFamily="34" charset="0"/>
              <a:ea typeface="Arial MT"/>
              <a:cs typeface="Arial" panose="020B0604020202020204" pitchFamily="34" charset="0"/>
            </a:endParaRPr>
          </a:p>
        </p:txBody>
      </p:sp>
      <p:pic>
        <p:nvPicPr>
          <p:cNvPr id="9" name="Picture 4" descr="Education, learning, reading a book flat vector illustration. Classes,  lessons, training courses, tutorials. Young happy friends reading. Library,  bookstore concept for mobile and web graphics 6006684 Vector Art at Vecteezy">
            <a:extLst>
              <a:ext uri="{FF2B5EF4-FFF2-40B4-BE49-F238E27FC236}">
                <a16:creationId xmlns:a16="http://schemas.microsoft.com/office/drawing/2014/main" id="{6E478A71-38B0-465A-B48D-890C1F7862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340" y="1045556"/>
            <a:ext cx="4055164" cy="4055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82321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81B3F38-E9AA-40AB-AA48-E7914FFCD1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5856" y="-48358"/>
            <a:ext cx="12254754" cy="76809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85B2710-C695-483F-A970-117E69763D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20640" y="-73153"/>
            <a:ext cx="677672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2400" b="1" dirty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TUJUAN SOSIALISASI IISAP </a:t>
            </a:r>
          </a:p>
          <a:p>
            <a:pPr algn="ctr"/>
            <a:r>
              <a:rPr lang="en-US" altLang="en-US" sz="2400" b="1" dirty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DI MASYARAKAT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E436094-F36D-A956-5B2E-A88F842699B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27" y="5814465"/>
            <a:ext cx="1852569" cy="924663"/>
          </a:xfrm>
          <a:prstGeom prst="rect">
            <a:avLst/>
          </a:prstGeom>
        </p:spPr>
      </p:pic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1BE6A434-6DCD-490C-BBCA-3D029172907C}"/>
              </a:ext>
            </a:extLst>
          </p:cNvPr>
          <p:cNvSpPr txBox="1">
            <a:spLocks/>
          </p:cNvSpPr>
          <p:nvPr/>
        </p:nvSpPr>
        <p:spPr>
          <a:xfrm>
            <a:off x="5336893" y="937665"/>
            <a:ext cx="6344214" cy="48768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R="140335" algn="just">
              <a:spcBef>
                <a:spcPts val="630"/>
              </a:spcBef>
              <a:buSzPts val="1200"/>
              <a:tabLst>
                <a:tab pos="359410" algn="l"/>
                <a:tab pos="361315" algn="l"/>
              </a:tabLst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1.</a:t>
            </a:r>
            <a:r>
              <a:rPr lang="en-US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id-ID" spc="-1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Terlaksananya sosialisasi awal kegiatan </a:t>
            </a:r>
            <a:r>
              <a:rPr lang="en-US" spc="-1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budidaya</a:t>
            </a:r>
            <a:r>
              <a:rPr lang="en-US" spc="-1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pc="-1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perikanan</a:t>
            </a:r>
            <a:r>
              <a:rPr lang="en-US" spc="-1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yang </a:t>
            </a:r>
            <a:r>
              <a:rPr lang="en-US" spc="-1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berkelanjutan</a:t>
            </a:r>
            <a:r>
              <a:rPr lang="en-US" spc="-1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pc="-1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tingkat</a:t>
            </a:r>
            <a:r>
              <a:rPr lang="en-US" spc="-1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id-ID" spc="-1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desa</a:t>
            </a:r>
            <a:r>
              <a:rPr lang="en-US" spc="-1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/ </a:t>
            </a:r>
            <a:r>
              <a:rPr lang="en-US" spc="-1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kelurahan</a:t>
            </a:r>
            <a:r>
              <a:rPr lang="en-US" spc="-1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r>
              <a:rPr lang="en-US" spc="-1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kawasan</a:t>
            </a:r>
            <a:r>
              <a:rPr lang="id-ID" spc="-1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ID" spc="-1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140335" algn="just">
              <a:spcBef>
                <a:spcPts val="630"/>
              </a:spcBef>
              <a:buSzPts val="1200"/>
              <a:tabLst>
                <a:tab pos="359410" algn="l"/>
                <a:tab pos="361315" algn="l"/>
              </a:tabLst>
            </a:pPr>
            <a:r>
              <a:rPr lang="en-US" spc="-1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2. </a:t>
            </a:r>
            <a:r>
              <a:rPr lang="id-ID" spc="-1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Terbangunnya</a:t>
            </a:r>
            <a:r>
              <a:rPr lang="en-US" spc="-1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id-ID" spc="-1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kesadaran masyarakat terhadap kondisi saat ini dan persoalan </a:t>
            </a:r>
            <a:r>
              <a:rPr lang="en-US" spc="-1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budidaya</a:t>
            </a:r>
            <a:r>
              <a:rPr lang="en-US" spc="-1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pc="-1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perikanan</a:t>
            </a:r>
            <a:r>
              <a:rPr lang="id-ID" spc="-1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;</a:t>
            </a:r>
            <a:endParaRPr lang="en-ID" spc="-1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140335" algn="just">
              <a:spcBef>
                <a:spcPts val="630"/>
              </a:spcBef>
              <a:buSzPts val="1200"/>
              <a:tabLst>
                <a:tab pos="359410" algn="l"/>
                <a:tab pos="361315" algn="l"/>
              </a:tabLst>
            </a:pPr>
            <a:r>
              <a:rPr lang="en-ID" kern="100" spc="-1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3. </a:t>
            </a:r>
            <a:r>
              <a:rPr lang="en-ID" kern="100" spc="-1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Menggalang</a:t>
            </a:r>
            <a:r>
              <a:rPr lang="en-ID" kern="100" spc="-1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kern="100" spc="-1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kepedulian</a:t>
            </a:r>
            <a:r>
              <a:rPr lang="en-ID" kern="100" spc="-1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dan </a:t>
            </a:r>
            <a:r>
              <a:rPr lang="en-ID" kern="100" spc="-1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komitmen</a:t>
            </a:r>
            <a:r>
              <a:rPr lang="en-ID" kern="100" spc="-1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kern="100" spc="-1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untuk</a:t>
            </a:r>
            <a:r>
              <a:rPr lang="en-ID" kern="100" spc="-1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kern="100" spc="-1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melaksanakan</a:t>
            </a:r>
            <a:r>
              <a:rPr lang="en-ID" kern="100" spc="-1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kern="100" spc="-1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kegiatan</a:t>
            </a:r>
            <a:r>
              <a:rPr lang="en-ID" kern="100" spc="-1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kern="100" spc="-1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penataan</a:t>
            </a:r>
            <a:r>
              <a:rPr lang="en-ID" kern="100" spc="-1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kern="100" spc="-1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tambak</a:t>
            </a:r>
            <a:r>
              <a:rPr lang="en-ID" kern="100" spc="-1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dan </a:t>
            </a:r>
            <a:r>
              <a:rPr lang="en-ID" kern="100" spc="-1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penanganan</a:t>
            </a:r>
            <a:r>
              <a:rPr lang="en-ID" kern="100" spc="-1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kern="100" spc="-1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permasalahan</a:t>
            </a:r>
            <a:r>
              <a:rPr lang="en-ID" kern="100" spc="-1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kern="100" spc="-1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budidaya</a:t>
            </a:r>
            <a:r>
              <a:rPr lang="en-ID" kern="100" spc="-1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kern="100" spc="-1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perikanan</a:t>
            </a:r>
            <a:r>
              <a:rPr lang="en-ID" kern="100" spc="-1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kern="100" spc="-1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tingkat</a:t>
            </a:r>
            <a:r>
              <a:rPr lang="en-ID" kern="100" spc="-1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kern="100" spc="-1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desa</a:t>
            </a:r>
            <a:r>
              <a:rPr lang="en-US" kern="100" spc="-1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r>
              <a:rPr lang="en-US" kern="100" spc="-1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kelurahan</a:t>
            </a:r>
            <a:r>
              <a:rPr lang="en-ID" kern="100" spc="-1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kern="100" spc="-1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sampai</a:t>
            </a:r>
            <a:r>
              <a:rPr lang="en-ID" kern="100" spc="-1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kern="100" spc="-1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tahun</a:t>
            </a:r>
            <a:r>
              <a:rPr lang="en-ID" kern="100" spc="-1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2027 </a:t>
            </a:r>
            <a:r>
              <a:rPr lang="en-ID" kern="100" spc="-1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untuk</a:t>
            </a:r>
            <a:r>
              <a:rPr lang="en-ID" kern="100" spc="-1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kern="100" spc="-1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mencapai</a:t>
            </a:r>
            <a:r>
              <a:rPr lang="en-ID" kern="100" spc="-1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kern="100" spc="-1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kemandirian</a:t>
            </a:r>
            <a:r>
              <a:rPr lang="en-ID" kern="100" spc="-1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kern="100" spc="-1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pokdakan</a:t>
            </a:r>
            <a:r>
              <a:rPr lang="en-ID" kern="100" spc="-1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kern="100" spc="-1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menjadi</a:t>
            </a:r>
            <a:r>
              <a:rPr lang="en-ID" kern="100" spc="-1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kern="100" spc="-1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pelaku</a:t>
            </a:r>
            <a:r>
              <a:rPr lang="en-ID" kern="100" spc="-1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kern="100" spc="-1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wirausaha</a:t>
            </a:r>
            <a:r>
              <a:rPr lang="en-ID" kern="100" spc="-1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/ </a:t>
            </a:r>
            <a:r>
              <a:rPr lang="en-ID" i="1" kern="100" spc="-1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business enterprise</a:t>
            </a:r>
            <a:br>
              <a:rPr lang="en-ID" spc="-1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ID" spc="-100" dirty="0">
              <a:solidFill>
                <a:schemeClr val="tx1"/>
              </a:solidFill>
              <a:latin typeface="Arial" panose="020B0604020202020204" pitchFamily="34" charset="0"/>
              <a:ea typeface="Arial MT"/>
              <a:cs typeface="Arial" panose="020B0604020202020204" pitchFamily="34" charset="0"/>
            </a:endParaRPr>
          </a:p>
        </p:txBody>
      </p:sp>
      <p:pic>
        <p:nvPicPr>
          <p:cNvPr id="10" name="Picture 1">
            <a:extLst>
              <a:ext uri="{FF2B5EF4-FFF2-40B4-BE49-F238E27FC236}">
                <a16:creationId xmlns:a16="http://schemas.microsoft.com/office/drawing/2014/main" id="{288E8596-F976-415B-B50E-CEBF33D7BC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603" y="937665"/>
            <a:ext cx="4872037" cy="487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37002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81B3F38-E9AA-40AB-AA48-E7914FFCD1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3794" y="-48358"/>
            <a:ext cx="12254754" cy="76809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85B2710-C695-483F-A970-117E69763D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20640" y="111513"/>
            <a:ext cx="677672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2400" b="1" dirty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METODE DAN MEDIA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3986B8A-479C-04C9-CE9B-3A41157452E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27" y="5814465"/>
            <a:ext cx="1852569" cy="92466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A794B72-8575-4DFB-BF7E-239B7C4E4025}"/>
              </a:ext>
            </a:extLst>
          </p:cNvPr>
          <p:cNvSpPr txBox="1"/>
          <p:nvPr/>
        </p:nvSpPr>
        <p:spPr>
          <a:xfrm>
            <a:off x="589442" y="1743607"/>
            <a:ext cx="721216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METODE</a:t>
            </a:r>
          </a:p>
          <a:p>
            <a:r>
              <a:rPr lang="en-ID" sz="2400" dirty="0" err="1">
                <a:latin typeface="Arial" panose="020B0604020202020204" pitchFamily="34" charset="0"/>
                <a:cs typeface="Arial" panose="020B0604020202020204" pitchFamily="34" charset="0"/>
              </a:rPr>
              <a:t>Sosialisasi</a:t>
            </a:r>
            <a:r>
              <a:rPr lang="en-ID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latin typeface="Arial" panose="020B0604020202020204" pitchFamily="34" charset="0"/>
                <a:cs typeface="Arial" panose="020B0604020202020204" pitchFamily="34" charset="0"/>
              </a:rPr>
              <a:t>dapat</a:t>
            </a:r>
            <a:r>
              <a:rPr lang="en-ID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latin typeface="Arial" panose="020B0604020202020204" pitchFamily="34" charset="0"/>
                <a:cs typeface="Arial" panose="020B0604020202020204" pitchFamily="34" charset="0"/>
              </a:rPr>
              <a:t>dilakukan</a:t>
            </a:r>
            <a:r>
              <a:rPr lang="en-ID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ID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latin typeface="Arial" panose="020B0604020202020204" pitchFamily="34" charset="0"/>
                <a:cs typeface="Arial" panose="020B0604020202020204" pitchFamily="34" charset="0"/>
              </a:rPr>
              <a:t>ceramah</a:t>
            </a:r>
            <a:r>
              <a:rPr lang="en-ID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ID" sz="2400" dirty="0" err="1">
                <a:latin typeface="Arial" panose="020B0604020202020204" pitchFamily="34" charset="0"/>
                <a:cs typeface="Arial" panose="020B0604020202020204" pitchFamily="34" charset="0"/>
              </a:rPr>
              <a:t>diskusi</a:t>
            </a:r>
            <a:r>
              <a:rPr lang="en-ID" sz="2400" dirty="0">
                <a:latin typeface="Arial" panose="020B0604020202020204" pitchFamily="34" charset="0"/>
                <a:cs typeface="Arial" panose="020B0604020202020204" pitchFamily="34" charset="0"/>
              </a:rPr>
              <a:t>, brainstorming </a:t>
            </a:r>
            <a:r>
              <a:rPr lang="en-ID" sz="2400" dirty="0" err="1">
                <a:latin typeface="Arial" panose="020B0604020202020204" pitchFamily="34" charset="0"/>
                <a:cs typeface="Arial" panose="020B0604020202020204" pitchFamily="34" charset="0"/>
              </a:rPr>
              <a:t>serta</a:t>
            </a:r>
            <a:r>
              <a:rPr lang="en-ID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latin typeface="Arial" panose="020B0604020202020204" pitchFamily="34" charset="0"/>
                <a:cs typeface="Arial" panose="020B0604020202020204" pitchFamily="34" charset="0"/>
              </a:rPr>
              <a:t>metode</a:t>
            </a:r>
            <a:r>
              <a:rPr lang="en-ID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latin typeface="Arial" panose="020B0604020202020204" pitchFamily="34" charset="0"/>
                <a:cs typeface="Arial" panose="020B0604020202020204" pitchFamily="34" charset="0"/>
              </a:rPr>
              <a:t>inovatif</a:t>
            </a:r>
            <a:r>
              <a:rPr lang="en-ID" sz="24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ID" sz="2400" dirty="0" err="1">
                <a:latin typeface="Arial" panose="020B0604020202020204" pitchFamily="34" charset="0"/>
                <a:cs typeface="Arial" panose="020B0604020202020204" pitchFamily="34" charset="0"/>
              </a:rPr>
              <a:t>disepakati</a:t>
            </a:r>
            <a:r>
              <a:rPr lang="en-ID" sz="2400" dirty="0"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ID" sz="2400" dirty="0" err="1">
                <a:latin typeface="Arial" panose="020B0604020202020204" pitchFamily="34" charset="0"/>
                <a:cs typeface="Arial" panose="020B0604020202020204" pitchFamily="34" charset="0"/>
              </a:rPr>
              <a:t>tingkat</a:t>
            </a:r>
            <a:r>
              <a:rPr lang="en-ID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latin typeface="Arial" panose="020B0604020202020204" pitchFamily="34" charset="0"/>
                <a:cs typeface="Arial" panose="020B0604020202020204" pitchFamily="34" charset="0"/>
              </a:rPr>
              <a:t>desa</a:t>
            </a:r>
            <a:r>
              <a:rPr lang="en-ID" sz="2400" dirty="0"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en-ID" sz="2400" dirty="0" err="1">
                <a:latin typeface="Arial" panose="020B0604020202020204" pitchFamily="34" charset="0"/>
                <a:cs typeface="Arial" panose="020B0604020202020204" pitchFamily="34" charset="0"/>
              </a:rPr>
              <a:t>kelurahan</a:t>
            </a:r>
            <a:r>
              <a:rPr lang="en-ID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ID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latin typeface="Arial" panose="020B0604020202020204" pitchFamily="34" charset="0"/>
                <a:cs typeface="Arial" panose="020B0604020202020204" pitchFamily="34" charset="0"/>
              </a:rPr>
              <a:t>kelompok</a:t>
            </a:r>
            <a:r>
              <a:rPr lang="en-ID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ID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ID" sz="2400" b="1" dirty="0">
                <a:latin typeface="Arial" panose="020B0604020202020204" pitchFamily="34" charset="0"/>
                <a:cs typeface="Arial" panose="020B0604020202020204" pitchFamily="34" charset="0"/>
              </a:rPr>
              <a:t>MEDIA</a:t>
            </a:r>
          </a:p>
          <a:p>
            <a:r>
              <a:rPr lang="nn-NO" sz="2400" dirty="0">
                <a:latin typeface="Arial" panose="020B0604020202020204" pitchFamily="34" charset="0"/>
                <a:cs typeface="Arial" panose="020B0604020202020204" pitchFamily="34" charset="0"/>
              </a:rPr>
              <a:t>Media yang digunakan bisa berupa spanduk, poster, leaflet, foto kegiatan, daftar hadir, dll</a:t>
            </a:r>
            <a:endParaRPr lang="en-ID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1">
            <a:extLst>
              <a:ext uri="{FF2B5EF4-FFF2-40B4-BE49-F238E27FC236}">
                <a16:creationId xmlns:a16="http://schemas.microsoft.com/office/drawing/2014/main" id="{3FAAFA01-5D21-4450-A858-6AA820009F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7678" y="1921566"/>
            <a:ext cx="3892900" cy="389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02228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88BD15-B297-42BC-9739-B28C4BA041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9335" y="879609"/>
            <a:ext cx="8599092" cy="4934856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ID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Kegiatan</a:t>
            </a:r>
            <a:r>
              <a:rPr lang="en-ID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</a:t>
            </a:r>
            <a:r>
              <a:rPr lang="en-ID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didahului</a:t>
            </a:r>
            <a:r>
              <a:rPr lang="en-ID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oleh </a:t>
            </a:r>
            <a:r>
              <a:rPr lang="en-ID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Analisis</a:t>
            </a:r>
            <a:r>
              <a:rPr lang="en-ID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Kebutuhan</a:t>
            </a:r>
            <a:r>
              <a:rPr lang="en-ID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Pokdakan</a:t>
            </a:r>
            <a:r>
              <a:rPr lang="en-ID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dari</a:t>
            </a:r>
            <a:r>
              <a:rPr lang="en-ID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hasil</a:t>
            </a:r>
            <a:r>
              <a:rPr lang="en-ID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kegiatan</a:t>
            </a:r>
            <a:r>
              <a:rPr lang="en-ID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Baseline Survey,  SIA, </a:t>
            </a:r>
            <a:r>
              <a:rPr lang="en-ID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ID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Pemetaan</a:t>
            </a:r>
            <a:r>
              <a:rPr lang="en-ID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Sosial oleh  </a:t>
            </a:r>
            <a:r>
              <a:rPr lang="en-ID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Fasilitator</a:t>
            </a:r>
            <a:r>
              <a:rPr lang="en-ID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fi-FI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Pelaksanaan sosialisasi awal Tingkat Kawasan atau antar desa/ kelurahan.</a:t>
            </a:r>
          </a:p>
          <a:p>
            <a:pPr marL="514350" indent="-514350">
              <a:buFont typeface="+mj-lt"/>
              <a:buAutoNum type="arabicPeriod"/>
            </a:pPr>
            <a:r>
              <a:rPr lang="en-ID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 </a:t>
            </a:r>
            <a:r>
              <a:rPr lang="en-ID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Fasilitator</a:t>
            </a:r>
            <a:r>
              <a:rPr lang="en-ID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dan PPL </a:t>
            </a:r>
            <a:r>
              <a:rPr lang="en-ID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memberikan</a:t>
            </a:r>
            <a:r>
              <a:rPr lang="en-ID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penjelasan</a:t>
            </a:r>
            <a:r>
              <a:rPr lang="en-ID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ID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pemahaman</a:t>
            </a:r>
            <a:r>
              <a:rPr lang="en-ID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tentang</a:t>
            </a:r>
            <a:r>
              <a:rPr lang="en-ID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IISAP.</a:t>
            </a:r>
          </a:p>
          <a:p>
            <a:pPr marL="514350" indent="-514350">
              <a:buFont typeface="+mj-lt"/>
              <a:buAutoNum type="arabicPeriod"/>
            </a:pPr>
            <a:r>
              <a:rPr lang="en-ID" sz="1800" kern="1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Tim </a:t>
            </a:r>
            <a:r>
              <a:rPr lang="en-ID" sz="1800" kern="1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Fasilitator</a:t>
            </a:r>
            <a:r>
              <a:rPr lang="en-ID" sz="1800" kern="1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1800" kern="1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memandu</a:t>
            </a:r>
            <a:r>
              <a:rPr lang="en-ID" sz="1800" kern="1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1800" kern="1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diskusi</a:t>
            </a:r>
            <a:r>
              <a:rPr lang="en-ID" sz="1800" kern="1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dan brainstorming </a:t>
            </a:r>
            <a:r>
              <a:rPr lang="en-ID" sz="1800" kern="1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dengan</a:t>
            </a:r>
            <a:r>
              <a:rPr lang="en-ID" sz="1800" kern="1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1800" kern="1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mengajak</a:t>
            </a:r>
            <a:r>
              <a:rPr lang="en-ID" sz="1800" kern="1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1800" kern="1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peserta</a:t>
            </a:r>
            <a:r>
              <a:rPr lang="en-ID" sz="1800" kern="1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1800" kern="1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kelompok</a:t>
            </a:r>
            <a:r>
              <a:rPr lang="en-ID" sz="1800" kern="1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1800" kern="1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Pokdakan</a:t>
            </a:r>
            <a:r>
              <a:rPr lang="en-ID" sz="1800" kern="1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dan </a:t>
            </a:r>
            <a:r>
              <a:rPr lang="en-ID" sz="1800" kern="1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masyarakat</a:t>
            </a:r>
            <a:r>
              <a:rPr lang="en-ID" sz="1800" kern="1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1800" kern="1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untuk</a:t>
            </a:r>
            <a:r>
              <a:rPr lang="en-ID" sz="1800" kern="1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1800" kern="1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melakukan</a:t>
            </a:r>
            <a:r>
              <a:rPr lang="en-ID" sz="1800" kern="1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1800" kern="1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pemetaan</a:t>
            </a:r>
            <a:r>
              <a:rPr lang="en-ID" sz="1800" kern="1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dan </a:t>
            </a:r>
            <a:r>
              <a:rPr lang="en-ID" sz="1800" kern="1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identifikasi</a:t>
            </a:r>
            <a:r>
              <a:rPr lang="en-ID" sz="1800" kern="1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1800" kern="1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persoalan</a:t>
            </a:r>
            <a:r>
              <a:rPr lang="en-ID" sz="1800" kern="1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ID" sz="1800" kern="1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potensi</a:t>
            </a:r>
            <a:r>
              <a:rPr lang="en-ID" sz="1800" kern="1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dan </a:t>
            </a:r>
            <a:r>
              <a:rPr lang="en-ID" sz="1800" kern="1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kendala</a:t>
            </a:r>
            <a:r>
              <a:rPr lang="en-ID" sz="1800" kern="1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dan </a:t>
            </a:r>
            <a:r>
              <a:rPr lang="en-ID" sz="1800" kern="1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merumuskan</a:t>
            </a:r>
            <a:r>
              <a:rPr lang="en-ID" sz="1800" kern="1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1800" kern="1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penanganan</a:t>
            </a:r>
            <a:r>
              <a:rPr lang="en-ID" sz="1800" kern="1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1800" kern="1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persoalan</a:t>
            </a:r>
            <a:r>
              <a:rPr lang="en-ID" sz="1800" kern="1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1800" kern="1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tersebut</a:t>
            </a:r>
            <a:r>
              <a:rPr lang="en-ID" sz="1800" kern="1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1800" kern="1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dalam</a:t>
            </a:r>
            <a:r>
              <a:rPr lang="en-ID" sz="1800" kern="1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1800" kern="1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rencana</a:t>
            </a:r>
            <a:r>
              <a:rPr lang="en-ID" sz="1800" kern="1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1800" kern="1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tindak</a:t>
            </a:r>
            <a:r>
              <a:rPr lang="en-ID" sz="1800" kern="1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1800" kern="1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lanjut</a:t>
            </a:r>
            <a:r>
              <a:rPr lang="en-ID" sz="1800" kern="1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1800" kern="1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atau</a:t>
            </a:r>
            <a:r>
              <a:rPr lang="en-ID" sz="1800" kern="1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1800" kern="1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rekomendasi</a:t>
            </a:r>
            <a:r>
              <a:rPr lang="en-ID" sz="1800" kern="1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</a:t>
            </a:r>
            <a:r>
              <a:rPr lang="en-ID" sz="1800" b="1" i="1" kern="1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terlampir</a:t>
            </a:r>
            <a:r>
              <a:rPr lang="en-ID" sz="1800" b="1" i="1" kern="1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slide tools </a:t>
            </a:r>
            <a:r>
              <a:rPr lang="en-ID" sz="1800" b="1" i="1" kern="1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matriks</a:t>
            </a:r>
            <a:r>
              <a:rPr lang="en-ID" sz="1800" b="1" i="1" kern="1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1800" b="1" i="1" kern="1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diskusi</a:t>
            </a:r>
            <a:r>
              <a:rPr lang="en-ID" sz="1800" b="1" i="1" kern="1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 </a:t>
            </a:r>
            <a:endParaRPr lang="en-ID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en-ID" sz="1800" kern="1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Tim </a:t>
            </a:r>
            <a:r>
              <a:rPr lang="en-ID" sz="1800" kern="1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Fasilitator</a:t>
            </a:r>
            <a:r>
              <a:rPr lang="en-ID" sz="1800" kern="1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dan PPL </a:t>
            </a:r>
            <a:r>
              <a:rPr lang="en-ID" sz="1800" kern="1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menampilkan</a:t>
            </a:r>
            <a:r>
              <a:rPr lang="en-ID" sz="1800" kern="1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1800" kern="1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Overview IISAP yang </a:t>
            </a:r>
            <a:r>
              <a:rPr lang="en-ID" sz="1800" kern="1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menjelaskan</a:t>
            </a:r>
            <a:r>
              <a:rPr lang="en-ID" sz="1800" kern="1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1800" kern="1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bahwa</a:t>
            </a:r>
            <a:r>
              <a:rPr lang="en-ID" sz="1800" kern="1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1800" kern="1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intervensi</a:t>
            </a:r>
            <a:r>
              <a:rPr lang="en-ID" sz="1800" kern="1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1800" kern="1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kegiatan</a:t>
            </a:r>
            <a:r>
              <a:rPr lang="en-ID" sz="1800" kern="1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dan program  IISAP </a:t>
            </a:r>
            <a:r>
              <a:rPr lang="en-ID" sz="1800" kern="1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sebagai</a:t>
            </a:r>
            <a:r>
              <a:rPr lang="en-ID" sz="1800" kern="1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1800" kern="1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alternatif</a:t>
            </a:r>
            <a:r>
              <a:rPr lang="en-ID" sz="1800" kern="1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1800" kern="1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solusi</a:t>
            </a:r>
            <a:r>
              <a:rPr lang="en-ID" sz="1800" kern="1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1800" kern="1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permasalahan</a:t>
            </a:r>
            <a:r>
              <a:rPr lang="en-ID" sz="1800" kern="1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1800" kern="1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tersebut</a:t>
            </a:r>
            <a:r>
              <a:rPr lang="en-ID" sz="1800" kern="1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</a:t>
            </a:r>
            <a:r>
              <a:rPr lang="en-ID" sz="1800" b="1" i="1" kern="1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terlampir</a:t>
            </a:r>
            <a:r>
              <a:rPr lang="en-ID" sz="1800" b="1" i="1" kern="1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slide </a:t>
            </a:r>
            <a:r>
              <a:rPr lang="en-ID" sz="1800" b="1" i="1" kern="1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Tantangan</a:t>
            </a:r>
            <a:r>
              <a:rPr lang="en-ID" sz="1800" b="1" i="1" kern="1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1800" b="1" i="1" kern="1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Budidaya</a:t>
            </a:r>
            <a:r>
              <a:rPr lang="en-ID" sz="1800" b="1" i="1" kern="1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1800" b="1" i="1" kern="1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Perikanan</a:t>
            </a:r>
            <a:r>
              <a:rPr lang="en-ID" sz="1800" b="1" i="1" kern="1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dan IISAP </a:t>
            </a:r>
            <a:r>
              <a:rPr lang="en-ID" sz="1800" b="1" i="1" kern="1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sebagai</a:t>
            </a:r>
            <a:r>
              <a:rPr lang="en-ID" sz="1800" b="1" i="1" kern="1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1800" b="1" i="1" kern="1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Intervensi</a:t>
            </a:r>
            <a:r>
              <a:rPr lang="en-ID" sz="1800" b="1" i="1" kern="1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Program</a:t>
            </a:r>
            <a:r>
              <a:rPr lang="en-ID" sz="1800" kern="1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  <a:endParaRPr lang="en-ID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ID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Rembug</a:t>
            </a:r>
            <a:r>
              <a:rPr lang="en-ID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en-ID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Musyawarah</a:t>
            </a:r>
            <a:r>
              <a:rPr lang="en-ID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Kesedia</a:t>
            </a:r>
            <a:r>
              <a:rPr lang="en-ID" sz="1800" kern="1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</a:t>
            </a:r>
            <a:r>
              <a:rPr lang="en-ID" sz="1800" kern="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dan</a:t>
            </a:r>
            <a:r>
              <a:rPr lang="en-ID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Kesiapan</a:t>
            </a:r>
            <a:r>
              <a:rPr lang="en-ID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Masyarakat.</a:t>
            </a:r>
            <a:endParaRPr lang="en-ID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81B3F38-E9AA-40AB-AA48-E7914FFCD1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3794" y="-48358"/>
            <a:ext cx="12254754" cy="76809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5E94B56-FC12-E043-6915-8646D8FDAE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20640" y="111513"/>
            <a:ext cx="677672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2400" b="1" dirty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PROSES DAN TAHAPAN KEGIATAN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5D547A5-273B-2212-1F07-1108EAE4E32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27" y="5814465"/>
            <a:ext cx="1852569" cy="924663"/>
          </a:xfrm>
          <a:prstGeom prst="rect">
            <a:avLst/>
          </a:prstGeom>
        </p:spPr>
      </p:pic>
      <p:pic>
        <p:nvPicPr>
          <p:cNvPr id="2" name="Picture 2" descr="F:\KOTAKU\MODUL E LEARNING\analysis.png">
            <a:extLst>
              <a:ext uri="{FF2B5EF4-FFF2-40B4-BE49-F238E27FC236}">
                <a16:creationId xmlns:a16="http://schemas.microsoft.com/office/drawing/2014/main" id="{BC286157-D2E1-9032-CC4D-FF0E6F868B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9687" y="1406051"/>
            <a:ext cx="3379270" cy="3379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42275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6">
            <a:extLst>
              <a:ext uri="{FF2B5EF4-FFF2-40B4-BE49-F238E27FC236}">
                <a16:creationId xmlns:a16="http://schemas.microsoft.com/office/drawing/2014/main" id="{13326AE1-7D4D-D01E-6F25-F5488CAD4C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0524" y="-88115"/>
            <a:ext cx="12254754" cy="921353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1DD223D7-5994-4568-5C47-95FF1D585B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10826" y="134996"/>
            <a:ext cx="668653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LAMPIRAN</a:t>
            </a:r>
          </a:p>
          <a:p>
            <a:pPr algn="ctr"/>
            <a:r>
              <a:rPr lang="en-US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TOOLS MATRIKS DISKUSI</a:t>
            </a:r>
          </a:p>
        </p:txBody>
      </p:sp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64D08ECA-C364-45FC-90D9-C836B50558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3397665"/>
              </p:ext>
            </p:extLst>
          </p:nvPr>
        </p:nvGraphicFramePr>
        <p:xfrm>
          <a:off x="1" y="942882"/>
          <a:ext cx="12192000" cy="51322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3600">
                  <a:extLst>
                    <a:ext uri="{9D8B030D-6E8A-4147-A177-3AD203B41FA5}">
                      <a16:colId xmlns:a16="http://schemas.microsoft.com/office/drawing/2014/main" val="3857184758"/>
                    </a:ext>
                  </a:extLst>
                </a:gridCol>
                <a:gridCol w="1822431">
                  <a:extLst>
                    <a:ext uri="{9D8B030D-6E8A-4147-A177-3AD203B41FA5}">
                      <a16:colId xmlns:a16="http://schemas.microsoft.com/office/drawing/2014/main" val="3986054243"/>
                    </a:ext>
                  </a:extLst>
                </a:gridCol>
                <a:gridCol w="1961925">
                  <a:extLst>
                    <a:ext uri="{9D8B030D-6E8A-4147-A177-3AD203B41FA5}">
                      <a16:colId xmlns:a16="http://schemas.microsoft.com/office/drawing/2014/main" val="3897044359"/>
                    </a:ext>
                  </a:extLst>
                </a:gridCol>
                <a:gridCol w="1330578">
                  <a:extLst>
                    <a:ext uri="{9D8B030D-6E8A-4147-A177-3AD203B41FA5}">
                      <a16:colId xmlns:a16="http://schemas.microsoft.com/office/drawing/2014/main" val="1017996275"/>
                    </a:ext>
                  </a:extLst>
                </a:gridCol>
                <a:gridCol w="2116216">
                  <a:extLst>
                    <a:ext uri="{9D8B030D-6E8A-4147-A177-3AD203B41FA5}">
                      <a16:colId xmlns:a16="http://schemas.microsoft.com/office/drawing/2014/main" val="2631594767"/>
                    </a:ext>
                  </a:extLst>
                </a:gridCol>
                <a:gridCol w="1336401">
                  <a:extLst>
                    <a:ext uri="{9D8B030D-6E8A-4147-A177-3AD203B41FA5}">
                      <a16:colId xmlns:a16="http://schemas.microsoft.com/office/drawing/2014/main" val="1349103327"/>
                    </a:ext>
                  </a:extLst>
                </a:gridCol>
                <a:gridCol w="1494967">
                  <a:extLst>
                    <a:ext uri="{9D8B030D-6E8A-4147-A177-3AD203B41FA5}">
                      <a16:colId xmlns:a16="http://schemas.microsoft.com/office/drawing/2014/main" val="3532500557"/>
                    </a:ext>
                  </a:extLst>
                </a:gridCol>
                <a:gridCol w="1625882">
                  <a:extLst>
                    <a:ext uri="{9D8B030D-6E8A-4147-A177-3AD203B41FA5}">
                      <a16:colId xmlns:a16="http://schemas.microsoft.com/office/drawing/2014/main" val="3999762286"/>
                    </a:ext>
                  </a:extLst>
                </a:gridCol>
              </a:tblGrid>
              <a:tr h="1431635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No</a:t>
                      </a:r>
                      <a:endParaRPr lang="en-ID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>
                          <a:latin typeface="+mn-lt"/>
                        </a:rPr>
                        <a:t>Aspek</a:t>
                      </a:r>
                      <a:endParaRPr lang="en-ID" sz="14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dirty="0" err="1">
                          <a:latin typeface="+mn-lt"/>
                        </a:rPr>
                        <a:t>Permasalahan</a:t>
                      </a:r>
                      <a:r>
                        <a:rPr lang="en-US" sz="1400" dirty="0">
                          <a:latin typeface="+mn-lt"/>
                        </a:rPr>
                        <a:t>/ </a:t>
                      </a:r>
                      <a:r>
                        <a:rPr lang="en-US" sz="1400" dirty="0" err="1">
                          <a:latin typeface="+mn-lt"/>
                        </a:rPr>
                        <a:t>Kendala</a:t>
                      </a:r>
                      <a:endParaRPr lang="en-ID" sz="14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dirty="0" err="1">
                          <a:latin typeface="+mn-lt"/>
                        </a:rPr>
                        <a:t>Potensi</a:t>
                      </a:r>
                      <a:endParaRPr lang="en-ID" sz="14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D" sz="1400" kern="100" dirty="0" err="1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Alternatif</a:t>
                      </a:r>
                      <a:r>
                        <a:rPr lang="en-ID" sz="1400" kern="1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400" kern="100" dirty="0" err="1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penyelesaian</a:t>
                      </a:r>
                      <a:r>
                        <a:rPr lang="en-ID" sz="1400" kern="1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400" kern="100" dirty="0" err="1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permasalahan</a:t>
                      </a:r>
                      <a:r>
                        <a:rPr lang="en-ID" sz="1400" kern="1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/ </a:t>
                      </a:r>
                      <a:r>
                        <a:rPr lang="en-ID" sz="1400" kern="100" dirty="0" err="1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kendala</a:t>
                      </a:r>
                      <a:endParaRPr lang="en-ID" sz="1400" kern="1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ID" sz="14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D" sz="1400" kern="100" dirty="0" err="1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Identifikasi</a:t>
                      </a:r>
                      <a:r>
                        <a:rPr lang="en-ID" sz="1400" kern="1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400" kern="100" dirty="0" err="1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kebutuhan</a:t>
                      </a:r>
                      <a:endParaRPr lang="en-ID" sz="14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Level </a:t>
                      </a:r>
                      <a:r>
                        <a:rPr lang="en-US" sz="1400" dirty="0" err="1"/>
                        <a:t>Penyelesaian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Permasalahan</a:t>
                      </a:r>
                      <a:endParaRPr lang="en-ID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dirty="0" err="1"/>
                        <a:t>Sumber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Daya</a:t>
                      </a:r>
                      <a:endParaRPr lang="en-ID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39022373"/>
                  </a:ext>
                </a:extLst>
              </a:tr>
              <a:tr h="608547"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>
                          <a:latin typeface="+mn-lt"/>
                        </a:rPr>
                        <a:t>Sosial</a:t>
                      </a:r>
                      <a:r>
                        <a:rPr lang="en-US" sz="1400" dirty="0">
                          <a:latin typeface="+mn-lt"/>
                        </a:rPr>
                        <a:t>/</a:t>
                      </a:r>
                      <a:r>
                        <a:rPr lang="en-US" sz="1400" dirty="0" err="1">
                          <a:latin typeface="+mn-lt"/>
                        </a:rPr>
                        <a:t>budaya</a:t>
                      </a:r>
                      <a:endParaRPr lang="en-ID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4024668"/>
                  </a:ext>
                </a:extLst>
              </a:tr>
              <a:tr h="608547">
                <a:tc>
                  <a:txBody>
                    <a:bodyPr/>
                    <a:lstStyle/>
                    <a:p>
                      <a:r>
                        <a:rPr lang="en-US" sz="1400" dirty="0"/>
                        <a:t>2</a:t>
                      </a:r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>
                          <a:latin typeface="+mn-lt"/>
                        </a:rPr>
                        <a:t>Lingkungan</a:t>
                      </a:r>
                      <a:endParaRPr lang="en-ID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09704"/>
                  </a:ext>
                </a:extLst>
              </a:tr>
              <a:tr h="608547">
                <a:tc>
                  <a:txBody>
                    <a:bodyPr/>
                    <a:lstStyle/>
                    <a:p>
                      <a:r>
                        <a:rPr lang="en-US" sz="1400" dirty="0"/>
                        <a:t>3</a:t>
                      </a:r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>
                          <a:latin typeface="+mn-lt"/>
                        </a:rPr>
                        <a:t>Ekonomi</a:t>
                      </a:r>
                      <a:endParaRPr lang="en-ID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4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8079724"/>
                  </a:ext>
                </a:extLst>
              </a:tr>
              <a:tr h="657871">
                <a:tc>
                  <a:txBody>
                    <a:bodyPr/>
                    <a:lstStyle/>
                    <a:p>
                      <a:r>
                        <a:rPr lang="en-US" sz="1400" dirty="0"/>
                        <a:t>4</a:t>
                      </a:r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+mn-lt"/>
                        </a:rPr>
                        <a:t>Teknis </a:t>
                      </a:r>
                      <a:r>
                        <a:rPr lang="en-US" sz="1400" dirty="0" err="1">
                          <a:latin typeface="+mn-lt"/>
                        </a:rPr>
                        <a:t>budidaya</a:t>
                      </a:r>
                      <a:endParaRPr lang="en-ID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4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4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7079431"/>
                  </a:ext>
                </a:extLst>
              </a:tr>
              <a:tr h="608547">
                <a:tc>
                  <a:txBody>
                    <a:bodyPr/>
                    <a:lstStyle/>
                    <a:p>
                      <a:r>
                        <a:rPr lang="en-US" sz="1400" dirty="0"/>
                        <a:t>5</a:t>
                      </a:r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/>
                        <a:t>Lainnya</a:t>
                      </a:r>
                      <a:r>
                        <a:rPr lang="en-US" sz="1400" dirty="0"/>
                        <a:t>…..</a:t>
                      </a:r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2948237"/>
                  </a:ext>
                </a:extLst>
              </a:tr>
              <a:tr h="608547">
                <a:tc>
                  <a:txBody>
                    <a:bodyPr/>
                    <a:lstStyle/>
                    <a:p>
                      <a:endParaRPr lang="en-ID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42679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098757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C89F1A2C-C99B-091D-9B8F-F29A72682DBC}"/>
              </a:ext>
            </a:extLst>
          </p:cNvPr>
          <p:cNvSpPr/>
          <p:nvPr/>
        </p:nvSpPr>
        <p:spPr>
          <a:xfrm>
            <a:off x="1187289" y="1064919"/>
            <a:ext cx="1504539" cy="320348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b="1" dirty="0"/>
              <a:t>ISU</a:t>
            </a:r>
            <a:endParaRPr lang="en-ID" sz="1050" b="1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E08A7FC7-BDD9-165D-F569-034A41044703}"/>
              </a:ext>
            </a:extLst>
          </p:cNvPr>
          <p:cNvSpPr/>
          <p:nvPr/>
        </p:nvSpPr>
        <p:spPr>
          <a:xfrm>
            <a:off x="4204938" y="1012658"/>
            <a:ext cx="2617102" cy="372609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b="1" dirty="0"/>
              <a:t>PERMASALAHAN DAN TANTANGAN</a:t>
            </a:r>
            <a:r>
              <a:rPr lang="en-US" sz="1050" dirty="0"/>
              <a:t> DALAM BUDIDAYA</a:t>
            </a:r>
            <a:endParaRPr lang="en-ID" sz="1050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C372574B-8558-BD40-FF2D-9FE8D953A1A2}"/>
              </a:ext>
            </a:extLst>
          </p:cNvPr>
          <p:cNvSpPr/>
          <p:nvPr/>
        </p:nvSpPr>
        <p:spPr>
          <a:xfrm>
            <a:off x="8960207" y="1064919"/>
            <a:ext cx="1570803" cy="320348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b="1" dirty="0"/>
              <a:t>INTERVENSI</a:t>
            </a:r>
            <a:r>
              <a:rPr lang="en-US" sz="1050" dirty="0"/>
              <a:t> IISAP</a:t>
            </a:r>
            <a:endParaRPr lang="en-ID" sz="105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40CE03E-FBB3-3181-51E8-C46C9DB687CF}"/>
              </a:ext>
            </a:extLst>
          </p:cNvPr>
          <p:cNvSpPr txBox="1"/>
          <p:nvPr/>
        </p:nvSpPr>
        <p:spPr>
          <a:xfrm>
            <a:off x="3650811" y="1558342"/>
            <a:ext cx="3664057" cy="4597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buClr>
                <a:schemeClr val="bg1"/>
              </a:buClr>
            </a:pPr>
            <a:r>
              <a:rPr lang="en-ID" sz="1050" b="1" dirty="0">
                <a:solidFill>
                  <a:schemeClr val="tx1"/>
                </a:solidFill>
              </a:rPr>
              <a:t>KUALITAS PASOKAN BROODSTOCK TIDAK MEMADAI DAN  TERJANGKAU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D5A76133-7E19-2A56-F4B1-D089083A5936}"/>
              </a:ext>
            </a:extLst>
          </p:cNvPr>
          <p:cNvSpPr/>
          <p:nvPr/>
        </p:nvSpPr>
        <p:spPr>
          <a:xfrm>
            <a:off x="876980" y="1558343"/>
            <a:ext cx="2060620" cy="2010266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050" b="1" dirty="0">
                <a:solidFill>
                  <a:schemeClr val="tx1"/>
                </a:solidFill>
              </a:rPr>
              <a:t>KEBIJAKAN, SISTEM DAN KUALITAS  PASOKAN</a:t>
            </a:r>
            <a:endParaRPr lang="en-ID" sz="1050" b="1" dirty="0">
              <a:solidFill>
                <a:schemeClr val="tx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4369270-5991-E0D2-98B3-D6E68031871A}"/>
              </a:ext>
            </a:extLst>
          </p:cNvPr>
          <p:cNvSpPr txBox="1"/>
          <p:nvPr/>
        </p:nvSpPr>
        <p:spPr>
          <a:xfrm>
            <a:off x="3632900" y="1939427"/>
            <a:ext cx="3664057" cy="272415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buClr>
                <a:schemeClr val="bg1"/>
              </a:buClr>
            </a:pPr>
            <a:r>
              <a:rPr lang="fi-FI" sz="1000" b="1" dirty="0">
                <a:solidFill>
                  <a:schemeClr val="tx1"/>
                </a:solidFill>
              </a:rPr>
              <a:t>KEPATUHAN PADA TEKNIK PEMBIAKAN RENDAH</a:t>
            </a:r>
            <a:endParaRPr lang="en-ID" sz="1000" b="1" dirty="0">
              <a:solidFill>
                <a:schemeClr val="tx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C6965C9-A84B-2013-CF9F-49487C098683}"/>
              </a:ext>
            </a:extLst>
          </p:cNvPr>
          <p:cNvSpPr txBox="1"/>
          <p:nvPr/>
        </p:nvSpPr>
        <p:spPr>
          <a:xfrm>
            <a:off x="3632900" y="2199998"/>
            <a:ext cx="3644496" cy="44267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buClr>
                <a:schemeClr val="bg1"/>
              </a:buClr>
            </a:pPr>
            <a:r>
              <a:rPr lang="en-ID" sz="1000" b="1" dirty="0">
                <a:solidFill>
                  <a:schemeClr val="tx1"/>
                </a:solidFill>
              </a:rPr>
              <a:t>PENERAPAN KETERTELUSURAN/ TRACEABILITY DAN SERTIFIKASI SEPANJANG RANTAI PENJAGAAN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60C03CC-1F09-7D89-6041-389504BDF4CA}"/>
              </a:ext>
            </a:extLst>
          </p:cNvPr>
          <p:cNvSpPr txBox="1"/>
          <p:nvPr/>
        </p:nvSpPr>
        <p:spPr>
          <a:xfrm>
            <a:off x="3632846" y="2592976"/>
            <a:ext cx="3724903" cy="28092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buClr>
                <a:schemeClr val="bg1"/>
              </a:buClr>
            </a:pPr>
            <a:r>
              <a:rPr lang="en-ID" sz="1050" b="1" dirty="0">
                <a:solidFill>
                  <a:schemeClr val="tx1"/>
                </a:solidFill>
              </a:rPr>
              <a:t>SKALA EKONOMI LEMAH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136242B-AC0F-34D0-1B90-BC3D1B0E6B76}"/>
              </a:ext>
            </a:extLst>
          </p:cNvPr>
          <p:cNvSpPr txBox="1"/>
          <p:nvPr/>
        </p:nvSpPr>
        <p:spPr>
          <a:xfrm>
            <a:off x="3652462" y="2873904"/>
            <a:ext cx="3705287" cy="44267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buClr>
                <a:schemeClr val="bg1"/>
              </a:buClr>
            </a:pPr>
            <a:r>
              <a:rPr lang="en-ID" sz="1000" b="1" dirty="0">
                <a:solidFill>
                  <a:schemeClr val="tx1"/>
                </a:solidFill>
              </a:rPr>
              <a:t>SEKTOR SWASTA KURANG/ TIDAK ADA MANFAAT BAGI PEMBUDIDAYA KECIL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6454473-B66F-1F60-62DC-D3C48B659CCD}"/>
              </a:ext>
            </a:extLst>
          </p:cNvPr>
          <p:cNvSpPr txBox="1"/>
          <p:nvPr/>
        </p:nvSpPr>
        <p:spPr>
          <a:xfrm>
            <a:off x="7992267" y="1480246"/>
            <a:ext cx="3375840" cy="783193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171450" indent="-1714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ID" sz="800" b="1" dirty="0">
                <a:solidFill>
                  <a:schemeClr val="tx1"/>
                </a:solidFill>
              </a:rPr>
              <a:t>Pembangunan NUCLEUS CENTER (NC) Karangasem Bali</a:t>
            </a:r>
          </a:p>
          <a:p>
            <a:pPr marL="171450" indent="-1714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ID" sz="800" b="1" dirty="0">
                <a:solidFill>
                  <a:schemeClr val="tx1"/>
                </a:solidFill>
              </a:rPr>
              <a:t>Pembangunan MULTIPLICATION BREEDING CENTER (MBC)  Ujung </a:t>
            </a:r>
            <a:r>
              <a:rPr lang="en-ID" sz="800" b="1" dirty="0" err="1">
                <a:solidFill>
                  <a:schemeClr val="tx1"/>
                </a:solidFill>
              </a:rPr>
              <a:t>Batee</a:t>
            </a:r>
            <a:r>
              <a:rPr lang="en-ID" sz="800" b="1" dirty="0">
                <a:solidFill>
                  <a:schemeClr val="tx1"/>
                </a:solidFill>
              </a:rPr>
              <a:t> Aceh dan </a:t>
            </a:r>
            <a:r>
              <a:rPr lang="en-ID" sz="800" b="1" dirty="0" err="1">
                <a:solidFill>
                  <a:schemeClr val="tx1"/>
                </a:solidFill>
              </a:rPr>
              <a:t>Takalar</a:t>
            </a:r>
            <a:r>
              <a:rPr lang="en-ID" sz="800" b="1" dirty="0">
                <a:solidFill>
                  <a:schemeClr val="tx1"/>
                </a:solidFill>
              </a:rPr>
              <a:t> </a:t>
            </a:r>
            <a:r>
              <a:rPr lang="en-ID" sz="800" b="1" dirty="0" err="1">
                <a:solidFill>
                  <a:schemeClr val="tx1"/>
                </a:solidFill>
              </a:rPr>
              <a:t>Sulsel</a:t>
            </a:r>
            <a:endParaRPr lang="en-ID" sz="800" b="1" dirty="0">
              <a:solidFill>
                <a:schemeClr val="tx1"/>
              </a:solidFill>
            </a:endParaRPr>
          </a:p>
          <a:p>
            <a:pPr marL="171450" indent="-1714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ID" sz="800" b="1" dirty="0">
                <a:solidFill>
                  <a:schemeClr val="tx1"/>
                </a:solidFill>
              </a:rPr>
              <a:t>Pembangunan LABORATORIUM dan </a:t>
            </a:r>
            <a:r>
              <a:rPr lang="en-ID" sz="800" b="1" dirty="0" err="1">
                <a:solidFill>
                  <a:schemeClr val="tx1"/>
                </a:solidFill>
              </a:rPr>
              <a:t>pengadaan</a:t>
            </a:r>
            <a:r>
              <a:rPr lang="en-ID" sz="800" b="1" dirty="0">
                <a:solidFill>
                  <a:schemeClr val="tx1"/>
                </a:solidFill>
              </a:rPr>
              <a:t> </a:t>
            </a:r>
            <a:r>
              <a:rPr lang="en-ID" sz="800" b="1" dirty="0" err="1">
                <a:solidFill>
                  <a:schemeClr val="tx1"/>
                </a:solidFill>
              </a:rPr>
              <a:t>peralatan</a:t>
            </a:r>
            <a:r>
              <a:rPr lang="en-ID" sz="800" b="1" dirty="0">
                <a:solidFill>
                  <a:schemeClr val="tx1"/>
                </a:solidFill>
              </a:rPr>
              <a:t> </a:t>
            </a:r>
            <a:r>
              <a:rPr lang="en-ID" sz="800" b="1" dirty="0" err="1">
                <a:solidFill>
                  <a:schemeClr val="tx1"/>
                </a:solidFill>
              </a:rPr>
              <a:t>laboratorium</a:t>
            </a:r>
            <a:r>
              <a:rPr lang="en-ID" sz="800" b="1" dirty="0">
                <a:solidFill>
                  <a:schemeClr val="tx1"/>
                </a:solidFill>
              </a:rPr>
              <a:t> dan </a:t>
            </a:r>
            <a:r>
              <a:rPr lang="en-ID" sz="800" b="1" dirty="0" err="1">
                <a:solidFill>
                  <a:schemeClr val="tx1"/>
                </a:solidFill>
              </a:rPr>
              <a:t>pelatihan</a:t>
            </a:r>
            <a:r>
              <a:rPr lang="en-ID" sz="800" b="1" dirty="0">
                <a:solidFill>
                  <a:schemeClr val="tx1"/>
                </a:solidFill>
              </a:rPr>
              <a:t> </a:t>
            </a:r>
            <a:r>
              <a:rPr lang="en-ID" sz="800" b="1" dirty="0" err="1">
                <a:solidFill>
                  <a:schemeClr val="tx1"/>
                </a:solidFill>
              </a:rPr>
              <a:t>personil</a:t>
            </a:r>
            <a:r>
              <a:rPr lang="en-ID" sz="800" b="1" dirty="0">
                <a:solidFill>
                  <a:schemeClr val="tx1"/>
                </a:solidFill>
              </a:rPr>
              <a:t> </a:t>
            </a:r>
            <a:r>
              <a:rPr lang="en-ID" sz="800" b="1" dirty="0" err="1">
                <a:solidFill>
                  <a:schemeClr val="tx1"/>
                </a:solidFill>
              </a:rPr>
              <a:t>laboratorium</a:t>
            </a:r>
            <a:endParaRPr lang="en-ID" sz="800" b="1" dirty="0">
              <a:solidFill>
                <a:schemeClr val="tx1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2318A79-CEF2-19DC-32D4-61A525B8FA48}"/>
              </a:ext>
            </a:extLst>
          </p:cNvPr>
          <p:cNvSpPr txBox="1"/>
          <p:nvPr/>
        </p:nvSpPr>
        <p:spPr>
          <a:xfrm>
            <a:off x="7992229" y="2199998"/>
            <a:ext cx="3375882" cy="51077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buClr>
                <a:schemeClr val="bg1"/>
              </a:buClr>
            </a:pPr>
            <a:r>
              <a:rPr lang="en-ID" sz="800" b="1" dirty="0" err="1">
                <a:solidFill>
                  <a:schemeClr val="tx1"/>
                </a:solidFill>
              </a:rPr>
              <a:t>Peningkatan</a:t>
            </a:r>
            <a:r>
              <a:rPr lang="en-ID" sz="800" b="1" dirty="0">
                <a:solidFill>
                  <a:schemeClr val="tx1"/>
                </a:solidFill>
              </a:rPr>
              <a:t> </a:t>
            </a:r>
            <a:r>
              <a:rPr lang="en-ID" sz="800" b="1" dirty="0" err="1">
                <a:solidFill>
                  <a:schemeClr val="tx1"/>
                </a:solidFill>
              </a:rPr>
              <a:t>kapasitas</a:t>
            </a:r>
            <a:r>
              <a:rPr lang="en-ID" sz="800" b="1" dirty="0">
                <a:solidFill>
                  <a:schemeClr val="tx1"/>
                </a:solidFill>
              </a:rPr>
              <a:t> dan </a:t>
            </a:r>
            <a:r>
              <a:rPr lang="en-ID" sz="800" b="1" dirty="0" err="1">
                <a:solidFill>
                  <a:schemeClr val="tx1"/>
                </a:solidFill>
              </a:rPr>
              <a:t>pengetahuan</a:t>
            </a:r>
            <a:r>
              <a:rPr lang="en-ID" sz="800" b="1" dirty="0">
                <a:solidFill>
                  <a:schemeClr val="tx1"/>
                </a:solidFill>
              </a:rPr>
              <a:t> </a:t>
            </a:r>
            <a:r>
              <a:rPr lang="en-ID" sz="800" b="1" dirty="0" err="1">
                <a:solidFill>
                  <a:schemeClr val="tx1"/>
                </a:solidFill>
              </a:rPr>
              <a:t>petambak</a:t>
            </a:r>
            <a:r>
              <a:rPr lang="en-ID" sz="800" b="1" dirty="0">
                <a:solidFill>
                  <a:schemeClr val="tx1"/>
                </a:solidFill>
              </a:rPr>
              <a:t> </a:t>
            </a:r>
            <a:r>
              <a:rPr lang="en-ID" sz="800" b="1" dirty="0" err="1">
                <a:solidFill>
                  <a:schemeClr val="tx1"/>
                </a:solidFill>
              </a:rPr>
              <a:t>dalam</a:t>
            </a:r>
            <a:r>
              <a:rPr lang="en-ID" sz="800" b="1" dirty="0">
                <a:solidFill>
                  <a:schemeClr val="tx1"/>
                </a:solidFill>
              </a:rPr>
              <a:t> </a:t>
            </a:r>
            <a:r>
              <a:rPr lang="en-ID" sz="800" b="1" dirty="0" err="1">
                <a:solidFill>
                  <a:schemeClr val="tx1"/>
                </a:solidFill>
              </a:rPr>
              <a:t>praktik</a:t>
            </a:r>
            <a:r>
              <a:rPr lang="en-ID" sz="800" b="1" dirty="0">
                <a:solidFill>
                  <a:schemeClr val="tx1"/>
                </a:solidFill>
              </a:rPr>
              <a:t> </a:t>
            </a:r>
            <a:r>
              <a:rPr lang="en-ID" sz="800" b="1" dirty="0" err="1">
                <a:solidFill>
                  <a:schemeClr val="tx1"/>
                </a:solidFill>
              </a:rPr>
              <a:t>penanganan</a:t>
            </a:r>
            <a:r>
              <a:rPr lang="en-ID" sz="800" b="1" dirty="0">
                <a:solidFill>
                  <a:schemeClr val="tx1"/>
                </a:solidFill>
              </a:rPr>
              <a:t>, </a:t>
            </a:r>
            <a:r>
              <a:rPr lang="en-ID" sz="800" b="1" dirty="0" err="1">
                <a:solidFill>
                  <a:schemeClr val="tx1"/>
                </a:solidFill>
              </a:rPr>
              <a:t>sertifikasi</a:t>
            </a:r>
            <a:r>
              <a:rPr lang="en-ID" sz="800" b="1" dirty="0">
                <a:solidFill>
                  <a:schemeClr val="tx1"/>
                </a:solidFill>
              </a:rPr>
              <a:t>, dan </a:t>
            </a:r>
            <a:r>
              <a:rPr lang="en-ID" sz="800" b="1" dirty="0" err="1">
                <a:solidFill>
                  <a:schemeClr val="tx1"/>
                </a:solidFill>
              </a:rPr>
              <a:t>ketertelusuran</a:t>
            </a:r>
            <a:r>
              <a:rPr lang="en-ID" sz="800" b="1" dirty="0">
                <a:solidFill>
                  <a:schemeClr val="tx1"/>
                </a:solidFill>
              </a:rPr>
              <a:t> (STELINA), </a:t>
            </a:r>
            <a:r>
              <a:rPr lang="en-ID" sz="800" b="1" dirty="0" err="1">
                <a:solidFill>
                  <a:schemeClr val="tx1"/>
                </a:solidFill>
              </a:rPr>
              <a:t>sistem</a:t>
            </a:r>
            <a:r>
              <a:rPr lang="en-ID" sz="800" b="1" dirty="0">
                <a:solidFill>
                  <a:schemeClr val="tx1"/>
                </a:solidFill>
              </a:rPr>
              <a:t> </a:t>
            </a:r>
            <a:r>
              <a:rPr lang="en-ID" sz="800" b="1" dirty="0" err="1">
                <a:solidFill>
                  <a:schemeClr val="tx1"/>
                </a:solidFill>
              </a:rPr>
              <a:t>jaminan</a:t>
            </a:r>
            <a:r>
              <a:rPr lang="en-ID" sz="800" b="1" dirty="0">
                <a:solidFill>
                  <a:schemeClr val="tx1"/>
                </a:solidFill>
              </a:rPr>
              <a:t> </a:t>
            </a:r>
            <a:r>
              <a:rPr lang="en-ID" sz="800" b="1" dirty="0" err="1">
                <a:solidFill>
                  <a:schemeClr val="tx1"/>
                </a:solidFill>
              </a:rPr>
              <a:t>kualitas</a:t>
            </a:r>
            <a:r>
              <a:rPr lang="en-ID" sz="800" b="1" dirty="0">
                <a:solidFill>
                  <a:schemeClr val="tx1"/>
                </a:solidFill>
              </a:rPr>
              <a:t> dan </a:t>
            </a:r>
            <a:r>
              <a:rPr lang="en-ID" sz="800" b="1" dirty="0" err="1">
                <a:solidFill>
                  <a:schemeClr val="tx1"/>
                </a:solidFill>
              </a:rPr>
              <a:t>keamanan</a:t>
            </a:r>
            <a:r>
              <a:rPr lang="en-ID" sz="800" b="1" dirty="0">
                <a:solidFill>
                  <a:schemeClr val="tx1"/>
                </a:solidFill>
              </a:rPr>
              <a:t> </a:t>
            </a:r>
            <a:r>
              <a:rPr lang="en-ID" sz="800" b="1" dirty="0" err="1">
                <a:solidFill>
                  <a:schemeClr val="tx1"/>
                </a:solidFill>
              </a:rPr>
              <a:t>pangan</a:t>
            </a:r>
            <a:r>
              <a:rPr lang="en-ID" sz="800" b="1" dirty="0">
                <a:solidFill>
                  <a:schemeClr val="tx1"/>
                </a:solidFill>
              </a:rPr>
              <a:t> </a:t>
            </a:r>
            <a:r>
              <a:rPr lang="en-ID" sz="800" b="1" dirty="0" err="1">
                <a:solidFill>
                  <a:schemeClr val="tx1"/>
                </a:solidFill>
              </a:rPr>
              <a:t>produk</a:t>
            </a:r>
            <a:r>
              <a:rPr lang="en-ID" sz="800" b="1" dirty="0">
                <a:solidFill>
                  <a:schemeClr val="tx1"/>
                </a:solidFill>
              </a:rPr>
              <a:t> </a:t>
            </a:r>
            <a:r>
              <a:rPr lang="en-ID" sz="800" b="1" dirty="0" err="1">
                <a:solidFill>
                  <a:schemeClr val="tx1"/>
                </a:solidFill>
              </a:rPr>
              <a:t>budidaya</a:t>
            </a:r>
            <a:r>
              <a:rPr lang="en-ID" sz="800" b="1" dirty="0">
                <a:solidFill>
                  <a:schemeClr val="tx1"/>
                </a:solidFill>
              </a:rPr>
              <a:t> </a:t>
            </a:r>
            <a:r>
              <a:rPr lang="en-ID" sz="800" b="1" dirty="0" err="1">
                <a:solidFill>
                  <a:schemeClr val="tx1"/>
                </a:solidFill>
              </a:rPr>
              <a:t>perikanan</a:t>
            </a:r>
            <a:endParaRPr lang="en-ID" sz="800" b="1" dirty="0">
              <a:solidFill>
                <a:schemeClr val="tx1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03A37DE-862B-7882-0A73-702B61EE162C}"/>
              </a:ext>
            </a:extLst>
          </p:cNvPr>
          <p:cNvSpPr txBox="1"/>
          <p:nvPr/>
        </p:nvSpPr>
        <p:spPr>
          <a:xfrm>
            <a:off x="7992228" y="2695954"/>
            <a:ext cx="3375882" cy="238363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buClr>
                <a:schemeClr val="bg1"/>
              </a:buClr>
            </a:pPr>
            <a:r>
              <a:rPr lang="en-ID" sz="800" b="1" dirty="0" err="1">
                <a:solidFill>
                  <a:schemeClr val="tx1"/>
                </a:solidFill>
              </a:rPr>
              <a:t>Pembentukan</a:t>
            </a:r>
            <a:r>
              <a:rPr lang="en-ID" sz="800" b="1" dirty="0">
                <a:solidFill>
                  <a:schemeClr val="tx1"/>
                </a:solidFill>
              </a:rPr>
              <a:t> </a:t>
            </a:r>
            <a:r>
              <a:rPr lang="en-ID" sz="800" b="1" dirty="0" err="1">
                <a:solidFill>
                  <a:schemeClr val="tx1"/>
                </a:solidFill>
              </a:rPr>
              <a:t>atau</a:t>
            </a:r>
            <a:r>
              <a:rPr lang="en-ID" sz="800" b="1" dirty="0">
                <a:solidFill>
                  <a:schemeClr val="tx1"/>
                </a:solidFill>
              </a:rPr>
              <a:t> </a:t>
            </a:r>
            <a:r>
              <a:rPr lang="en-ID" sz="800" b="1" dirty="0" err="1">
                <a:solidFill>
                  <a:schemeClr val="tx1"/>
                </a:solidFill>
              </a:rPr>
              <a:t>penguatan</a:t>
            </a:r>
            <a:r>
              <a:rPr lang="en-ID" sz="800" b="1" dirty="0">
                <a:solidFill>
                  <a:schemeClr val="tx1"/>
                </a:solidFill>
              </a:rPr>
              <a:t> </a:t>
            </a:r>
            <a:r>
              <a:rPr lang="en-ID" sz="800" b="1" dirty="0" err="1">
                <a:solidFill>
                  <a:schemeClr val="tx1"/>
                </a:solidFill>
              </a:rPr>
              <a:t>kelompok</a:t>
            </a:r>
            <a:r>
              <a:rPr lang="en-ID" sz="800" b="1" dirty="0">
                <a:solidFill>
                  <a:schemeClr val="tx1"/>
                </a:solidFill>
              </a:rPr>
              <a:t> </a:t>
            </a:r>
            <a:r>
              <a:rPr lang="en-ID" sz="800" b="1" dirty="0" err="1">
                <a:solidFill>
                  <a:schemeClr val="tx1"/>
                </a:solidFill>
              </a:rPr>
              <a:t>petambak</a:t>
            </a:r>
            <a:endParaRPr lang="en-ID" sz="800" b="1" dirty="0">
              <a:solidFill>
                <a:schemeClr val="tx1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1CB2EAD-4B52-E774-2386-BB2908D92C2C}"/>
              </a:ext>
            </a:extLst>
          </p:cNvPr>
          <p:cNvSpPr txBox="1"/>
          <p:nvPr/>
        </p:nvSpPr>
        <p:spPr>
          <a:xfrm>
            <a:off x="7992229" y="2934317"/>
            <a:ext cx="3375882" cy="646986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buClr>
                <a:schemeClr val="bg1"/>
              </a:buClr>
            </a:pPr>
            <a:r>
              <a:rPr lang="en-ID" sz="800" b="1" dirty="0" err="1">
                <a:solidFill>
                  <a:schemeClr val="tx1"/>
                </a:solidFill>
              </a:rPr>
              <a:t>Peningkatan</a:t>
            </a:r>
            <a:r>
              <a:rPr lang="en-ID" sz="800" b="1" dirty="0">
                <a:solidFill>
                  <a:schemeClr val="tx1"/>
                </a:solidFill>
              </a:rPr>
              <a:t> </a:t>
            </a:r>
            <a:r>
              <a:rPr lang="en-ID" sz="800" b="1" dirty="0" err="1">
                <a:solidFill>
                  <a:schemeClr val="tx1"/>
                </a:solidFill>
              </a:rPr>
              <a:t>kapasitas</a:t>
            </a:r>
            <a:r>
              <a:rPr lang="en-ID" sz="800" b="1" dirty="0">
                <a:solidFill>
                  <a:schemeClr val="tx1"/>
                </a:solidFill>
              </a:rPr>
              <a:t> dan </a:t>
            </a:r>
            <a:r>
              <a:rPr lang="en-ID" sz="800" b="1" dirty="0" err="1">
                <a:solidFill>
                  <a:schemeClr val="tx1"/>
                </a:solidFill>
              </a:rPr>
              <a:t>kompetensi</a:t>
            </a:r>
            <a:r>
              <a:rPr lang="en-ID" sz="800" b="1" dirty="0">
                <a:solidFill>
                  <a:schemeClr val="tx1"/>
                </a:solidFill>
              </a:rPr>
              <a:t> </a:t>
            </a:r>
            <a:r>
              <a:rPr lang="en-ID" sz="800" b="1" dirty="0" err="1">
                <a:solidFill>
                  <a:schemeClr val="tx1"/>
                </a:solidFill>
              </a:rPr>
              <a:t>dasar</a:t>
            </a:r>
            <a:r>
              <a:rPr lang="en-ID" sz="800" b="1" dirty="0">
                <a:solidFill>
                  <a:schemeClr val="tx1"/>
                </a:solidFill>
              </a:rPr>
              <a:t> </a:t>
            </a:r>
            <a:r>
              <a:rPr lang="en-ID" sz="800" b="1" dirty="0" err="1">
                <a:solidFill>
                  <a:schemeClr val="tx1"/>
                </a:solidFill>
              </a:rPr>
              <a:t>petambak</a:t>
            </a:r>
            <a:r>
              <a:rPr lang="en-ID" sz="800" b="1" dirty="0">
                <a:solidFill>
                  <a:schemeClr val="tx1"/>
                </a:solidFill>
              </a:rPr>
              <a:t> </a:t>
            </a:r>
            <a:r>
              <a:rPr lang="en-ID" sz="800" b="1" dirty="0" err="1">
                <a:solidFill>
                  <a:schemeClr val="tx1"/>
                </a:solidFill>
              </a:rPr>
              <a:t>dalam</a:t>
            </a:r>
            <a:r>
              <a:rPr lang="en-ID" sz="800" b="1" dirty="0">
                <a:solidFill>
                  <a:schemeClr val="tx1"/>
                </a:solidFill>
              </a:rPr>
              <a:t> </a:t>
            </a:r>
            <a:r>
              <a:rPr lang="en-ID" sz="800" b="1" dirty="0" err="1">
                <a:solidFill>
                  <a:schemeClr val="tx1"/>
                </a:solidFill>
              </a:rPr>
              <a:t>hal</a:t>
            </a:r>
            <a:r>
              <a:rPr lang="en-ID" sz="800" b="1" dirty="0">
                <a:solidFill>
                  <a:schemeClr val="tx1"/>
                </a:solidFill>
              </a:rPr>
              <a:t> </a:t>
            </a:r>
            <a:r>
              <a:rPr lang="en-ID" sz="800" b="1" dirty="0" err="1">
                <a:solidFill>
                  <a:schemeClr val="tx1"/>
                </a:solidFill>
              </a:rPr>
              <a:t>literasi</a:t>
            </a:r>
            <a:r>
              <a:rPr lang="en-ID" sz="800" b="1" dirty="0">
                <a:solidFill>
                  <a:schemeClr val="tx1"/>
                </a:solidFill>
              </a:rPr>
              <a:t> </a:t>
            </a:r>
            <a:r>
              <a:rPr lang="en-ID" sz="800" b="1" dirty="0" err="1">
                <a:solidFill>
                  <a:schemeClr val="tx1"/>
                </a:solidFill>
              </a:rPr>
              <a:t>keuangan</a:t>
            </a:r>
            <a:r>
              <a:rPr lang="en-ID" sz="800" b="1" dirty="0">
                <a:solidFill>
                  <a:schemeClr val="tx1"/>
                </a:solidFill>
              </a:rPr>
              <a:t>, </a:t>
            </a:r>
            <a:r>
              <a:rPr lang="en-ID" sz="800" b="1" dirty="0" err="1">
                <a:solidFill>
                  <a:schemeClr val="tx1"/>
                </a:solidFill>
              </a:rPr>
              <a:t>praktik</a:t>
            </a:r>
            <a:r>
              <a:rPr lang="en-ID" sz="800" b="1" dirty="0">
                <a:solidFill>
                  <a:schemeClr val="tx1"/>
                </a:solidFill>
              </a:rPr>
              <a:t> </a:t>
            </a:r>
            <a:r>
              <a:rPr lang="en-ID" sz="800" b="1" dirty="0" err="1">
                <a:solidFill>
                  <a:schemeClr val="tx1"/>
                </a:solidFill>
              </a:rPr>
              <a:t>budidaya</a:t>
            </a:r>
            <a:r>
              <a:rPr lang="en-ID" sz="800" b="1" dirty="0">
                <a:solidFill>
                  <a:schemeClr val="tx1"/>
                </a:solidFill>
              </a:rPr>
              <a:t> </a:t>
            </a:r>
            <a:r>
              <a:rPr lang="en-ID" sz="800" b="1" dirty="0" err="1">
                <a:solidFill>
                  <a:schemeClr val="tx1"/>
                </a:solidFill>
              </a:rPr>
              <a:t>perikanan</a:t>
            </a:r>
            <a:r>
              <a:rPr lang="en-ID" sz="800" b="1" dirty="0">
                <a:solidFill>
                  <a:schemeClr val="tx1"/>
                </a:solidFill>
              </a:rPr>
              <a:t> yang </a:t>
            </a:r>
            <a:r>
              <a:rPr lang="en-ID" sz="800" b="1" dirty="0" err="1">
                <a:solidFill>
                  <a:schemeClr val="tx1"/>
                </a:solidFill>
              </a:rPr>
              <a:t>baik</a:t>
            </a:r>
            <a:r>
              <a:rPr lang="en-ID" sz="800" b="1" dirty="0">
                <a:solidFill>
                  <a:schemeClr val="tx1"/>
                </a:solidFill>
              </a:rPr>
              <a:t>, </a:t>
            </a:r>
            <a:r>
              <a:rPr lang="en-ID" sz="800" b="1" dirty="0" err="1">
                <a:solidFill>
                  <a:schemeClr val="tx1"/>
                </a:solidFill>
              </a:rPr>
              <a:t>upaya</a:t>
            </a:r>
            <a:r>
              <a:rPr lang="en-ID" sz="800" b="1" dirty="0">
                <a:solidFill>
                  <a:schemeClr val="tx1"/>
                </a:solidFill>
              </a:rPr>
              <a:t> </a:t>
            </a:r>
            <a:r>
              <a:rPr lang="en-ID" sz="800" b="1" dirty="0" err="1">
                <a:solidFill>
                  <a:schemeClr val="tx1"/>
                </a:solidFill>
              </a:rPr>
              <a:t>perlindungan</a:t>
            </a:r>
            <a:r>
              <a:rPr lang="en-ID" sz="800" b="1" dirty="0">
                <a:solidFill>
                  <a:schemeClr val="tx1"/>
                </a:solidFill>
              </a:rPr>
              <a:t> </a:t>
            </a:r>
            <a:r>
              <a:rPr lang="en-ID" sz="800" b="1" dirty="0" err="1">
                <a:solidFill>
                  <a:schemeClr val="tx1"/>
                </a:solidFill>
              </a:rPr>
              <a:t>sosial</a:t>
            </a:r>
            <a:r>
              <a:rPr lang="en-ID" sz="800" b="1" dirty="0">
                <a:solidFill>
                  <a:schemeClr val="tx1"/>
                </a:solidFill>
              </a:rPr>
              <a:t> dan </a:t>
            </a:r>
            <a:r>
              <a:rPr lang="en-ID" sz="800" b="1" dirty="0" err="1">
                <a:solidFill>
                  <a:schemeClr val="tx1"/>
                </a:solidFill>
              </a:rPr>
              <a:t>lingkungan</a:t>
            </a:r>
            <a:r>
              <a:rPr lang="en-ID" sz="800" b="1" dirty="0">
                <a:solidFill>
                  <a:schemeClr val="tx1"/>
                </a:solidFill>
              </a:rPr>
              <a:t>, </a:t>
            </a:r>
            <a:r>
              <a:rPr lang="en-ID" sz="800" b="1" dirty="0" err="1">
                <a:solidFill>
                  <a:schemeClr val="tx1"/>
                </a:solidFill>
              </a:rPr>
              <a:t>ketahanan</a:t>
            </a:r>
            <a:r>
              <a:rPr lang="en-ID" sz="800" b="1" dirty="0">
                <a:solidFill>
                  <a:schemeClr val="tx1"/>
                </a:solidFill>
              </a:rPr>
              <a:t> </a:t>
            </a:r>
            <a:r>
              <a:rPr lang="en-ID" sz="800" b="1" dirty="0" err="1">
                <a:solidFill>
                  <a:schemeClr val="tx1"/>
                </a:solidFill>
              </a:rPr>
              <a:t>iklim</a:t>
            </a:r>
            <a:r>
              <a:rPr lang="en-ID" sz="800" b="1" dirty="0">
                <a:solidFill>
                  <a:schemeClr val="tx1"/>
                </a:solidFill>
              </a:rPr>
              <a:t> dan </a:t>
            </a:r>
            <a:r>
              <a:rPr lang="en-ID" sz="800" b="1" dirty="0" err="1">
                <a:solidFill>
                  <a:schemeClr val="tx1"/>
                </a:solidFill>
              </a:rPr>
              <a:t>keberlanjutan</a:t>
            </a:r>
            <a:r>
              <a:rPr lang="en-ID" sz="800" b="1" dirty="0">
                <a:solidFill>
                  <a:schemeClr val="tx1"/>
                </a:solidFill>
              </a:rPr>
              <a:t>. </a:t>
            </a:r>
            <a:r>
              <a:rPr lang="en-ID" sz="800" b="1" dirty="0" err="1">
                <a:solidFill>
                  <a:schemeClr val="tx1"/>
                </a:solidFill>
              </a:rPr>
              <a:t>budidaya</a:t>
            </a:r>
            <a:r>
              <a:rPr lang="en-ID" sz="800" b="1" dirty="0">
                <a:solidFill>
                  <a:schemeClr val="tx1"/>
                </a:solidFill>
              </a:rPr>
              <a:t> </a:t>
            </a:r>
            <a:r>
              <a:rPr lang="en-ID" sz="800" b="1" dirty="0" err="1">
                <a:solidFill>
                  <a:schemeClr val="tx1"/>
                </a:solidFill>
              </a:rPr>
              <a:t>perikanan</a:t>
            </a:r>
            <a:r>
              <a:rPr lang="en-ID" sz="800" b="1" dirty="0">
                <a:solidFill>
                  <a:schemeClr val="tx1"/>
                </a:solidFill>
              </a:rPr>
              <a:t>, </a:t>
            </a:r>
            <a:r>
              <a:rPr lang="en-ID" sz="800" b="1" dirty="0" err="1">
                <a:solidFill>
                  <a:schemeClr val="tx1"/>
                </a:solidFill>
              </a:rPr>
              <a:t>pengelolaan</a:t>
            </a:r>
            <a:r>
              <a:rPr lang="en-ID" sz="800" b="1" dirty="0">
                <a:solidFill>
                  <a:schemeClr val="tx1"/>
                </a:solidFill>
              </a:rPr>
              <a:t> </a:t>
            </a:r>
            <a:r>
              <a:rPr lang="en-ID" sz="800" b="1" dirty="0" err="1">
                <a:solidFill>
                  <a:schemeClr val="tx1"/>
                </a:solidFill>
              </a:rPr>
              <a:t>pesisir</a:t>
            </a:r>
            <a:r>
              <a:rPr lang="en-ID" sz="800" b="1" dirty="0">
                <a:solidFill>
                  <a:schemeClr val="tx1"/>
                </a:solidFill>
              </a:rPr>
              <a:t> dan mangrove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F6D9976-08A7-6C3F-74FC-5B5B667DA9EF}"/>
              </a:ext>
            </a:extLst>
          </p:cNvPr>
          <p:cNvSpPr txBox="1"/>
          <p:nvPr/>
        </p:nvSpPr>
        <p:spPr>
          <a:xfrm>
            <a:off x="7992259" y="3581303"/>
            <a:ext cx="3375852" cy="374571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buClr>
                <a:schemeClr val="bg1"/>
              </a:buClr>
            </a:pPr>
            <a:r>
              <a:rPr lang="en-ID" sz="800" b="1" dirty="0" err="1">
                <a:solidFill>
                  <a:schemeClr val="tx1"/>
                </a:solidFill>
              </a:rPr>
              <a:t>Penyusunan</a:t>
            </a:r>
            <a:r>
              <a:rPr lang="en-ID" sz="800" b="1" dirty="0">
                <a:solidFill>
                  <a:schemeClr val="tx1"/>
                </a:solidFill>
              </a:rPr>
              <a:t> dan </a:t>
            </a:r>
            <a:r>
              <a:rPr lang="en-ID" sz="800" b="1" dirty="0" err="1">
                <a:solidFill>
                  <a:schemeClr val="tx1"/>
                </a:solidFill>
              </a:rPr>
              <a:t>pengembangan</a:t>
            </a:r>
            <a:r>
              <a:rPr lang="en-ID" sz="800" b="1" dirty="0">
                <a:solidFill>
                  <a:schemeClr val="tx1"/>
                </a:solidFill>
              </a:rPr>
              <a:t> SADP (</a:t>
            </a:r>
            <a:r>
              <a:rPr lang="en-ID" sz="800" b="1" dirty="0" err="1">
                <a:solidFill>
                  <a:schemeClr val="tx1"/>
                </a:solidFill>
              </a:rPr>
              <a:t>rencana</a:t>
            </a:r>
            <a:r>
              <a:rPr lang="en-ID" sz="800" b="1" dirty="0">
                <a:solidFill>
                  <a:schemeClr val="tx1"/>
                </a:solidFill>
              </a:rPr>
              <a:t> </a:t>
            </a:r>
            <a:r>
              <a:rPr lang="en-ID" sz="800" b="1" dirty="0" err="1">
                <a:solidFill>
                  <a:schemeClr val="tx1"/>
                </a:solidFill>
              </a:rPr>
              <a:t>pengembangan</a:t>
            </a:r>
            <a:r>
              <a:rPr lang="en-ID" sz="800" b="1" dirty="0">
                <a:solidFill>
                  <a:schemeClr val="tx1"/>
                </a:solidFill>
              </a:rPr>
              <a:t> </a:t>
            </a:r>
            <a:r>
              <a:rPr lang="en-ID" sz="800" b="1" dirty="0" err="1">
                <a:solidFill>
                  <a:schemeClr val="tx1"/>
                </a:solidFill>
              </a:rPr>
              <a:t>budidaya</a:t>
            </a:r>
            <a:r>
              <a:rPr lang="en-ID" sz="800" b="1" dirty="0">
                <a:solidFill>
                  <a:schemeClr val="tx1"/>
                </a:solidFill>
              </a:rPr>
              <a:t> </a:t>
            </a:r>
            <a:r>
              <a:rPr lang="en-ID" sz="800" b="1" dirty="0" err="1">
                <a:solidFill>
                  <a:schemeClr val="tx1"/>
                </a:solidFill>
              </a:rPr>
              <a:t>perikanan</a:t>
            </a:r>
            <a:r>
              <a:rPr lang="en-ID" sz="800" b="1" dirty="0">
                <a:solidFill>
                  <a:schemeClr val="tx1"/>
                </a:solidFill>
              </a:rPr>
              <a:t> yang </a:t>
            </a:r>
            <a:r>
              <a:rPr lang="en-ID" sz="800" b="1" dirty="0" err="1">
                <a:solidFill>
                  <a:schemeClr val="tx1"/>
                </a:solidFill>
              </a:rPr>
              <a:t>berkelanjutan</a:t>
            </a:r>
            <a:r>
              <a:rPr lang="en-ID" sz="800" b="1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29" name="Arrow: Right 28">
            <a:extLst>
              <a:ext uri="{FF2B5EF4-FFF2-40B4-BE49-F238E27FC236}">
                <a16:creationId xmlns:a16="http://schemas.microsoft.com/office/drawing/2014/main" id="{B426B3BA-FAF9-6E81-0119-C385257830B8}"/>
              </a:ext>
            </a:extLst>
          </p:cNvPr>
          <p:cNvSpPr/>
          <p:nvPr/>
        </p:nvSpPr>
        <p:spPr>
          <a:xfrm>
            <a:off x="2976765" y="2521823"/>
            <a:ext cx="616975" cy="634427"/>
          </a:xfrm>
          <a:prstGeom prst="rightArrow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400"/>
          </a:p>
        </p:txBody>
      </p:sp>
      <p:sp>
        <p:nvSpPr>
          <p:cNvPr id="30" name="Arrow: Right 29">
            <a:extLst>
              <a:ext uri="{FF2B5EF4-FFF2-40B4-BE49-F238E27FC236}">
                <a16:creationId xmlns:a16="http://schemas.microsoft.com/office/drawing/2014/main" id="{75D64E01-1F90-F31B-6069-61CE4C52C295}"/>
              </a:ext>
            </a:extLst>
          </p:cNvPr>
          <p:cNvSpPr/>
          <p:nvPr/>
        </p:nvSpPr>
        <p:spPr>
          <a:xfrm>
            <a:off x="7336118" y="2342889"/>
            <a:ext cx="616973" cy="734511"/>
          </a:xfrm>
          <a:prstGeom prst="rightArrow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40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7FB262D-AD45-BD76-7C6B-365717308B1C}"/>
              </a:ext>
            </a:extLst>
          </p:cNvPr>
          <p:cNvSpPr txBox="1"/>
          <p:nvPr/>
        </p:nvSpPr>
        <p:spPr>
          <a:xfrm>
            <a:off x="3593710" y="3985580"/>
            <a:ext cx="3721158" cy="246221"/>
          </a:xfrm>
          <a:prstGeom prst="roundRect">
            <a:avLst>
              <a:gd name="adj" fmla="val 0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buClr>
                <a:schemeClr val="bg1"/>
              </a:buClr>
            </a:pPr>
            <a:r>
              <a:rPr lang="en-ID" sz="1000" b="1" dirty="0">
                <a:solidFill>
                  <a:schemeClr val="tx1"/>
                </a:solidFill>
              </a:rPr>
              <a:t>PENGGUNAAN ANTIBIOTIK DAN BAHAN KIMIA BERBAHAYA</a:t>
            </a:r>
            <a:r>
              <a:rPr lang="en-ID" sz="1000" dirty="0"/>
              <a:t>YA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1502E66-7A7B-6B22-82B3-B9756D8EAA65}"/>
              </a:ext>
            </a:extLst>
          </p:cNvPr>
          <p:cNvSpPr/>
          <p:nvPr/>
        </p:nvSpPr>
        <p:spPr>
          <a:xfrm>
            <a:off x="916108" y="3641415"/>
            <a:ext cx="2060620" cy="192371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050" b="1" dirty="0">
                <a:solidFill>
                  <a:schemeClr val="tx1"/>
                </a:solidFill>
              </a:rPr>
              <a:t>POLA SIKAP DAN PERILAKU BUDIDAYA</a:t>
            </a:r>
            <a:endParaRPr lang="en-ID" sz="1050" b="1" dirty="0">
              <a:solidFill>
                <a:schemeClr val="tx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171084C-90ED-5E7E-01FE-F0718822716A}"/>
              </a:ext>
            </a:extLst>
          </p:cNvPr>
          <p:cNvSpPr txBox="1"/>
          <p:nvPr/>
        </p:nvSpPr>
        <p:spPr>
          <a:xfrm>
            <a:off x="3613290" y="4211455"/>
            <a:ext cx="3701577" cy="272415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buClr>
                <a:schemeClr val="bg1"/>
              </a:buClr>
            </a:pPr>
            <a:r>
              <a:rPr lang="fi-FI" sz="1000" b="1" dirty="0">
                <a:solidFill>
                  <a:schemeClr val="tx1"/>
                </a:solidFill>
              </a:rPr>
              <a:t>PAKAN UTAMANYA DARI IKAN HASIL TANGKAPAN</a:t>
            </a:r>
            <a:endParaRPr lang="en-ID" sz="1000" b="1" dirty="0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D22A895-0DCE-3302-C44E-183EC3996E12}"/>
              </a:ext>
            </a:extLst>
          </p:cNvPr>
          <p:cNvSpPr txBox="1"/>
          <p:nvPr/>
        </p:nvSpPr>
        <p:spPr>
          <a:xfrm>
            <a:off x="3620183" y="4457676"/>
            <a:ext cx="3694684" cy="400110"/>
          </a:xfrm>
          <a:prstGeom prst="roundRect">
            <a:avLst>
              <a:gd name="adj" fmla="val 420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buClr>
                <a:schemeClr val="bg1"/>
              </a:buClr>
            </a:pPr>
            <a:r>
              <a:rPr lang="en-ID" sz="1000" b="1" dirty="0">
                <a:solidFill>
                  <a:schemeClr val="tx1"/>
                </a:solidFill>
              </a:rPr>
              <a:t>TIDAK INSENTIF UNTUK INDUSTRI PAKAN UNTUK MENGEMBANGKAN BAHAN BAKU PAKAN ALTERNATIF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1FABFD9-A639-5499-6A9C-DC2A985A5E0F}"/>
              </a:ext>
            </a:extLst>
          </p:cNvPr>
          <p:cNvSpPr txBox="1"/>
          <p:nvPr/>
        </p:nvSpPr>
        <p:spPr>
          <a:xfrm>
            <a:off x="7992267" y="4069396"/>
            <a:ext cx="3375840" cy="374571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buClr>
                <a:schemeClr val="bg1"/>
              </a:buClr>
            </a:pPr>
            <a:r>
              <a:rPr lang="sv-SE" sz="800" b="1" dirty="0">
                <a:solidFill>
                  <a:schemeClr val="tx1"/>
                </a:solidFill>
              </a:rPr>
              <a:t>Peningkatan kapasitas dan kompetensi dasar HSRT dalam biosekuriti dan keamanan hayati, serta memantau kualitas air, penyakit, dan residu</a:t>
            </a:r>
            <a:endParaRPr lang="en-ID" sz="800" b="1" dirty="0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40C82D1-0D62-9E7A-6B2A-56454C15159F}"/>
              </a:ext>
            </a:extLst>
          </p:cNvPr>
          <p:cNvSpPr txBox="1"/>
          <p:nvPr/>
        </p:nvSpPr>
        <p:spPr>
          <a:xfrm>
            <a:off x="7992255" y="4443967"/>
            <a:ext cx="3375852" cy="51077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buClr>
                <a:schemeClr val="bg1"/>
              </a:buClr>
            </a:pPr>
            <a:r>
              <a:rPr lang="en-ID" sz="800" b="1" dirty="0" err="1">
                <a:solidFill>
                  <a:schemeClr val="tx1"/>
                </a:solidFill>
              </a:rPr>
              <a:t>Peningkatan</a:t>
            </a:r>
            <a:r>
              <a:rPr lang="en-ID" sz="800" b="1" dirty="0">
                <a:solidFill>
                  <a:schemeClr val="tx1"/>
                </a:solidFill>
              </a:rPr>
              <a:t> </a:t>
            </a:r>
            <a:r>
              <a:rPr lang="en-ID" sz="800" b="1" dirty="0" err="1">
                <a:solidFill>
                  <a:schemeClr val="tx1"/>
                </a:solidFill>
              </a:rPr>
              <a:t>kapasitas</a:t>
            </a:r>
            <a:r>
              <a:rPr lang="en-ID" sz="800" b="1" dirty="0">
                <a:solidFill>
                  <a:schemeClr val="tx1"/>
                </a:solidFill>
              </a:rPr>
              <a:t> dan </a:t>
            </a:r>
            <a:r>
              <a:rPr lang="en-ID" sz="800" b="1" dirty="0" err="1">
                <a:solidFill>
                  <a:schemeClr val="tx1"/>
                </a:solidFill>
              </a:rPr>
              <a:t>kompetensi</a:t>
            </a:r>
            <a:r>
              <a:rPr lang="en-ID" sz="800" b="1" dirty="0">
                <a:solidFill>
                  <a:schemeClr val="tx1"/>
                </a:solidFill>
              </a:rPr>
              <a:t> </a:t>
            </a:r>
            <a:r>
              <a:rPr lang="en-ID" sz="800" b="1" dirty="0" err="1">
                <a:solidFill>
                  <a:schemeClr val="tx1"/>
                </a:solidFill>
              </a:rPr>
              <a:t>dasar</a:t>
            </a:r>
            <a:r>
              <a:rPr lang="en-ID" sz="800" b="1" dirty="0">
                <a:solidFill>
                  <a:schemeClr val="tx1"/>
                </a:solidFill>
              </a:rPr>
              <a:t> </a:t>
            </a:r>
            <a:r>
              <a:rPr lang="en-ID" sz="800" b="1" dirty="0" err="1">
                <a:solidFill>
                  <a:schemeClr val="tx1"/>
                </a:solidFill>
              </a:rPr>
              <a:t>tentang</a:t>
            </a:r>
            <a:r>
              <a:rPr lang="en-ID" sz="800" b="1" dirty="0">
                <a:solidFill>
                  <a:schemeClr val="tx1"/>
                </a:solidFill>
              </a:rPr>
              <a:t> </a:t>
            </a:r>
            <a:r>
              <a:rPr lang="en-ID" sz="800" b="1" dirty="0" err="1">
                <a:solidFill>
                  <a:schemeClr val="tx1"/>
                </a:solidFill>
              </a:rPr>
              <a:t>Praktik</a:t>
            </a:r>
            <a:r>
              <a:rPr lang="en-ID" sz="800" b="1" dirty="0">
                <a:solidFill>
                  <a:schemeClr val="tx1"/>
                </a:solidFill>
              </a:rPr>
              <a:t> </a:t>
            </a:r>
            <a:r>
              <a:rPr lang="en-ID" sz="800" b="1" dirty="0" err="1">
                <a:solidFill>
                  <a:schemeClr val="tx1"/>
                </a:solidFill>
              </a:rPr>
              <a:t>Budidaya</a:t>
            </a:r>
            <a:r>
              <a:rPr lang="en-ID" sz="800" b="1" dirty="0">
                <a:solidFill>
                  <a:schemeClr val="tx1"/>
                </a:solidFill>
              </a:rPr>
              <a:t> </a:t>
            </a:r>
            <a:r>
              <a:rPr lang="en-ID" sz="800" b="1" dirty="0" err="1">
                <a:solidFill>
                  <a:schemeClr val="tx1"/>
                </a:solidFill>
              </a:rPr>
              <a:t>Perairan</a:t>
            </a:r>
            <a:r>
              <a:rPr lang="en-ID" sz="800" b="1" dirty="0">
                <a:solidFill>
                  <a:schemeClr val="tx1"/>
                </a:solidFill>
              </a:rPr>
              <a:t> yang </a:t>
            </a:r>
            <a:r>
              <a:rPr lang="en-ID" sz="800" b="1" dirty="0" err="1">
                <a:solidFill>
                  <a:schemeClr val="tx1"/>
                </a:solidFill>
              </a:rPr>
              <a:t>Baik</a:t>
            </a:r>
            <a:r>
              <a:rPr lang="en-ID" sz="800" b="1" dirty="0">
                <a:solidFill>
                  <a:schemeClr val="tx1"/>
                </a:solidFill>
              </a:rPr>
              <a:t> di Indonesia, </a:t>
            </a:r>
            <a:r>
              <a:rPr lang="en-ID" sz="800" b="1" dirty="0" err="1">
                <a:solidFill>
                  <a:schemeClr val="tx1"/>
                </a:solidFill>
              </a:rPr>
              <a:t>kualitas</a:t>
            </a:r>
            <a:r>
              <a:rPr lang="en-ID" sz="800" b="1" dirty="0">
                <a:solidFill>
                  <a:schemeClr val="tx1"/>
                </a:solidFill>
              </a:rPr>
              <a:t> air </a:t>
            </a:r>
            <a:r>
              <a:rPr lang="en-ID" sz="800" b="1" dirty="0" err="1">
                <a:solidFill>
                  <a:schemeClr val="tx1"/>
                </a:solidFill>
              </a:rPr>
              <a:t>tambak</a:t>
            </a:r>
            <a:r>
              <a:rPr lang="en-ID" sz="800" b="1" dirty="0">
                <a:solidFill>
                  <a:schemeClr val="tx1"/>
                </a:solidFill>
              </a:rPr>
              <a:t>, dan </a:t>
            </a:r>
            <a:r>
              <a:rPr lang="en-ID" sz="800" b="1" dirty="0" err="1">
                <a:solidFill>
                  <a:schemeClr val="tx1"/>
                </a:solidFill>
              </a:rPr>
              <a:t>teknologi</a:t>
            </a:r>
            <a:r>
              <a:rPr lang="en-ID" sz="800" b="1" dirty="0">
                <a:solidFill>
                  <a:schemeClr val="tx1"/>
                </a:solidFill>
              </a:rPr>
              <a:t> air </a:t>
            </a:r>
            <a:r>
              <a:rPr lang="en-ID" sz="800" b="1" dirty="0" err="1">
                <a:solidFill>
                  <a:schemeClr val="tx1"/>
                </a:solidFill>
              </a:rPr>
              <a:t>limbah</a:t>
            </a:r>
            <a:r>
              <a:rPr lang="en-ID" sz="800" b="1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F978FD1-6BB6-1ABA-E1A2-760897C82B02}"/>
              </a:ext>
            </a:extLst>
          </p:cNvPr>
          <p:cNvSpPr txBox="1"/>
          <p:nvPr/>
        </p:nvSpPr>
        <p:spPr>
          <a:xfrm>
            <a:off x="7992255" y="4954745"/>
            <a:ext cx="3375852" cy="374571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buClr>
                <a:schemeClr val="bg1"/>
              </a:buClr>
            </a:pPr>
            <a:r>
              <a:rPr lang="en-ID" sz="800" b="1" dirty="0" err="1">
                <a:solidFill>
                  <a:schemeClr val="tx1"/>
                </a:solidFill>
              </a:rPr>
              <a:t>Peningkatan</a:t>
            </a:r>
            <a:r>
              <a:rPr lang="en-ID" sz="800" b="1" dirty="0">
                <a:solidFill>
                  <a:schemeClr val="tx1"/>
                </a:solidFill>
              </a:rPr>
              <a:t> </a:t>
            </a:r>
            <a:r>
              <a:rPr lang="en-ID" sz="800" b="1" dirty="0" err="1">
                <a:solidFill>
                  <a:schemeClr val="tx1"/>
                </a:solidFill>
              </a:rPr>
              <a:t>kapasitas</a:t>
            </a:r>
            <a:r>
              <a:rPr lang="en-ID" sz="800" b="1" dirty="0">
                <a:solidFill>
                  <a:schemeClr val="tx1"/>
                </a:solidFill>
              </a:rPr>
              <a:t> dan </a:t>
            </a:r>
            <a:r>
              <a:rPr lang="en-ID" sz="800" b="1" dirty="0" err="1">
                <a:solidFill>
                  <a:schemeClr val="tx1"/>
                </a:solidFill>
              </a:rPr>
              <a:t>kompetensi</a:t>
            </a:r>
            <a:r>
              <a:rPr lang="en-ID" sz="800" b="1" dirty="0">
                <a:solidFill>
                  <a:schemeClr val="tx1"/>
                </a:solidFill>
              </a:rPr>
              <a:t> </a:t>
            </a:r>
            <a:r>
              <a:rPr lang="en-ID" sz="800" b="1" dirty="0" err="1">
                <a:solidFill>
                  <a:schemeClr val="tx1"/>
                </a:solidFill>
              </a:rPr>
              <a:t>petambak</a:t>
            </a:r>
            <a:r>
              <a:rPr lang="en-ID" sz="800" b="1" dirty="0">
                <a:solidFill>
                  <a:schemeClr val="tx1"/>
                </a:solidFill>
              </a:rPr>
              <a:t> </a:t>
            </a:r>
            <a:r>
              <a:rPr lang="en-ID" sz="800" b="1" dirty="0" err="1">
                <a:solidFill>
                  <a:schemeClr val="tx1"/>
                </a:solidFill>
              </a:rPr>
              <a:t>dalam</a:t>
            </a:r>
            <a:r>
              <a:rPr lang="en-ID" sz="800" b="1" dirty="0">
                <a:solidFill>
                  <a:schemeClr val="tx1"/>
                </a:solidFill>
              </a:rPr>
              <a:t> </a:t>
            </a:r>
            <a:r>
              <a:rPr lang="en-ID" sz="800" b="1" dirty="0" err="1">
                <a:solidFill>
                  <a:schemeClr val="tx1"/>
                </a:solidFill>
              </a:rPr>
              <a:t>dalam</a:t>
            </a:r>
            <a:r>
              <a:rPr lang="en-ID" sz="800" b="1" dirty="0">
                <a:solidFill>
                  <a:schemeClr val="tx1"/>
                </a:solidFill>
              </a:rPr>
              <a:t> </a:t>
            </a:r>
            <a:r>
              <a:rPr lang="en-ID" sz="800" b="1" dirty="0" err="1">
                <a:solidFill>
                  <a:schemeClr val="tx1"/>
                </a:solidFill>
              </a:rPr>
              <a:t>Protokol</a:t>
            </a:r>
            <a:r>
              <a:rPr lang="en-ID" sz="800" b="1" dirty="0">
                <a:solidFill>
                  <a:schemeClr val="tx1"/>
                </a:solidFill>
              </a:rPr>
              <a:t> </a:t>
            </a:r>
            <a:r>
              <a:rPr lang="en-ID" sz="800" b="1" dirty="0" err="1">
                <a:solidFill>
                  <a:schemeClr val="tx1"/>
                </a:solidFill>
              </a:rPr>
              <a:t>Swasembada</a:t>
            </a:r>
            <a:r>
              <a:rPr lang="en-ID" sz="800" b="1" dirty="0">
                <a:solidFill>
                  <a:schemeClr val="tx1"/>
                </a:solidFill>
              </a:rPr>
              <a:t> </a:t>
            </a:r>
            <a:r>
              <a:rPr lang="en-ID" sz="800" b="1" dirty="0" err="1">
                <a:solidFill>
                  <a:schemeClr val="tx1"/>
                </a:solidFill>
              </a:rPr>
              <a:t>Pakan</a:t>
            </a:r>
            <a:r>
              <a:rPr lang="en-ID" sz="800" b="1" dirty="0">
                <a:solidFill>
                  <a:schemeClr val="tx1"/>
                </a:solidFill>
              </a:rPr>
              <a:t> dan GERPARI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9C0FA95-4848-E42F-1CCF-A1DE8271F765}"/>
              </a:ext>
            </a:extLst>
          </p:cNvPr>
          <p:cNvSpPr txBox="1"/>
          <p:nvPr/>
        </p:nvSpPr>
        <p:spPr>
          <a:xfrm>
            <a:off x="7992255" y="5329316"/>
            <a:ext cx="3375852" cy="37457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buClr>
                <a:schemeClr val="bg1"/>
              </a:buClr>
            </a:pPr>
            <a:r>
              <a:rPr lang="sv-SE" sz="800" b="1" dirty="0">
                <a:solidFill>
                  <a:schemeClr val="tx1"/>
                </a:solidFill>
              </a:rPr>
              <a:t>Peningkatan kapasitas dan kompetensi staf KKP dalam mengoperasikan laboratorium serta surveilans dan pemantauan penyakit</a:t>
            </a:r>
            <a:endParaRPr lang="en-ID" sz="800" b="1" dirty="0">
              <a:solidFill>
                <a:schemeClr val="tx1"/>
              </a:solidFill>
            </a:endParaRPr>
          </a:p>
        </p:txBody>
      </p:sp>
      <p:sp>
        <p:nvSpPr>
          <p:cNvPr id="21" name="Arrow: Right 20">
            <a:extLst>
              <a:ext uri="{FF2B5EF4-FFF2-40B4-BE49-F238E27FC236}">
                <a16:creationId xmlns:a16="http://schemas.microsoft.com/office/drawing/2014/main" id="{53AE4A22-65B7-FABB-20F4-9F674F60D00F}"/>
              </a:ext>
            </a:extLst>
          </p:cNvPr>
          <p:cNvSpPr/>
          <p:nvPr/>
        </p:nvSpPr>
        <p:spPr>
          <a:xfrm>
            <a:off x="2996315" y="4286059"/>
            <a:ext cx="616975" cy="634427"/>
          </a:xfrm>
          <a:prstGeom prst="rightArrow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400"/>
          </a:p>
        </p:txBody>
      </p:sp>
      <p:sp>
        <p:nvSpPr>
          <p:cNvPr id="22" name="Arrow: Right 21">
            <a:extLst>
              <a:ext uri="{FF2B5EF4-FFF2-40B4-BE49-F238E27FC236}">
                <a16:creationId xmlns:a16="http://schemas.microsoft.com/office/drawing/2014/main" id="{168D6E30-9FA6-B84A-90DD-F5CE6B9156E6}"/>
              </a:ext>
            </a:extLst>
          </p:cNvPr>
          <p:cNvSpPr/>
          <p:nvPr/>
        </p:nvSpPr>
        <p:spPr>
          <a:xfrm>
            <a:off x="7345080" y="4270423"/>
            <a:ext cx="616975" cy="634427"/>
          </a:xfrm>
          <a:prstGeom prst="rightArrow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400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72226007-A84B-8E08-EAAD-A46632A5939E}"/>
              </a:ext>
            </a:extLst>
          </p:cNvPr>
          <p:cNvSpPr/>
          <p:nvPr/>
        </p:nvSpPr>
        <p:spPr>
          <a:xfrm>
            <a:off x="876979" y="5619808"/>
            <a:ext cx="2099733" cy="486242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050" b="1" dirty="0">
                <a:solidFill>
                  <a:schemeClr val="tx1"/>
                </a:solidFill>
              </a:rPr>
              <a:t>KONDISI FASILITAS DAN INFRASTRUKTUR</a:t>
            </a:r>
            <a:endParaRPr lang="en-ID" sz="1050" b="1" dirty="0">
              <a:solidFill>
                <a:schemeClr val="tx1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C7B9228-CB30-7819-8179-710D447391F2}"/>
              </a:ext>
            </a:extLst>
          </p:cNvPr>
          <p:cNvSpPr txBox="1"/>
          <p:nvPr/>
        </p:nvSpPr>
        <p:spPr>
          <a:xfrm>
            <a:off x="3632892" y="5573851"/>
            <a:ext cx="3712188" cy="44267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buClr>
                <a:schemeClr val="bg1"/>
              </a:buClr>
            </a:pPr>
            <a:r>
              <a:rPr lang="en-ID" sz="1000" b="1" dirty="0">
                <a:solidFill>
                  <a:schemeClr val="tx1"/>
                </a:solidFill>
              </a:rPr>
              <a:t>FASILITAS PRODUKSI DAN  INFRASTRUKTUR PENDUKUNG TIDAK MEMADAI </a:t>
            </a: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D6FBA473-6F88-5DD8-52FD-E73092211CD6}"/>
              </a:ext>
            </a:extLst>
          </p:cNvPr>
          <p:cNvSpPr/>
          <p:nvPr/>
        </p:nvSpPr>
        <p:spPr>
          <a:xfrm>
            <a:off x="876980" y="6164614"/>
            <a:ext cx="2060574" cy="486242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050" b="1" dirty="0">
                <a:solidFill>
                  <a:schemeClr val="tx1"/>
                </a:solidFill>
              </a:rPr>
              <a:t>KONDISI ALAM DAN SOSIAL MASYARAKAT</a:t>
            </a:r>
            <a:endParaRPr lang="en-ID" sz="1050" b="1" dirty="0">
              <a:solidFill>
                <a:schemeClr val="tx1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B0F0E81-A959-0435-17E2-239A25DFA838}"/>
              </a:ext>
            </a:extLst>
          </p:cNvPr>
          <p:cNvSpPr txBox="1"/>
          <p:nvPr/>
        </p:nvSpPr>
        <p:spPr>
          <a:xfrm>
            <a:off x="3593709" y="6130242"/>
            <a:ext cx="3733819" cy="4597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buClr>
                <a:schemeClr val="bg1"/>
              </a:buClr>
            </a:pPr>
            <a:r>
              <a:rPr lang="fi-FI" sz="1050" b="1" dirty="0">
                <a:solidFill>
                  <a:schemeClr val="tx1"/>
                </a:solidFill>
              </a:rPr>
              <a:t>KERUSAKAN MANGROVE DAN  EKOSISTEM LAHAN BASAH, DAN POLUSI JALAN/SALURAN AIR </a:t>
            </a:r>
            <a:endParaRPr lang="en-ID" sz="1050" b="1" dirty="0">
              <a:solidFill>
                <a:schemeClr val="tx1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43680A3-F8A9-9E6F-D63D-9EB335227CF7}"/>
              </a:ext>
            </a:extLst>
          </p:cNvPr>
          <p:cNvSpPr txBox="1"/>
          <p:nvPr/>
        </p:nvSpPr>
        <p:spPr>
          <a:xfrm>
            <a:off x="7944503" y="5842243"/>
            <a:ext cx="3423604" cy="638473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buClr>
                <a:schemeClr val="bg1"/>
              </a:buClr>
            </a:pPr>
            <a:r>
              <a:rPr lang="en-ID" sz="1050" b="1" dirty="0" err="1">
                <a:solidFill>
                  <a:schemeClr val="tx1"/>
                </a:solidFill>
              </a:rPr>
              <a:t>Peningkatan</a:t>
            </a:r>
            <a:r>
              <a:rPr lang="en-ID" sz="1050" b="1" dirty="0">
                <a:solidFill>
                  <a:schemeClr val="tx1"/>
                </a:solidFill>
              </a:rPr>
              <a:t> </a:t>
            </a:r>
            <a:r>
              <a:rPr lang="en-ID" sz="1050" b="1" dirty="0" err="1">
                <a:solidFill>
                  <a:schemeClr val="tx1"/>
                </a:solidFill>
              </a:rPr>
              <a:t>Tambak</a:t>
            </a:r>
            <a:r>
              <a:rPr lang="en-ID" sz="1050" b="1" dirty="0">
                <a:solidFill>
                  <a:schemeClr val="tx1"/>
                </a:solidFill>
              </a:rPr>
              <a:t> </a:t>
            </a:r>
            <a:r>
              <a:rPr lang="en-ID" sz="1050" b="1" dirty="0" err="1">
                <a:solidFill>
                  <a:schemeClr val="tx1"/>
                </a:solidFill>
              </a:rPr>
              <a:t>Tradisional</a:t>
            </a:r>
            <a:r>
              <a:rPr lang="en-ID" sz="1050" b="1" dirty="0">
                <a:solidFill>
                  <a:schemeClr val="tx1"/>
                </a:solidFill>
              </a:rPr>
              <a:t> </a:t>
            </a:r>
            <a:r>
              <a:rPr lang="en-ID" sz="1050" b="1" dirty="0" err="1">
                <a:solidFill>
                  <a:schemeClr val="tx1"/>
                </a:solidFill>
              </a:rPr>
              <a:t>menjadi</a:t>
            </a:r>
            <a:r>
              <a:rPr lang="en-ID" sz="1050" b="1" dirty="0">
                <a:solidFill>
                  <a:schemeClr val="tx1"/>
                </a:solidFill>
              </a:rPr>
              <a:t> </a:t>
            </a:r>
            <a:r>
              <a:rPr lang="en-ID" sz="1050" b="1" dirty="0" err="1">
                <a:solidFill>
                  <a:schemeClr val="tx1"/>
                </a:solidFill>
              </a:rPr>
              <a:t>Tradisional</a:t>
            </a:r>
            <a:r>
              <a:rPr lang="en-ID" sz="1050" b="1" dirty="0">
                <a:solidFill>
                  <a:schemeClr val="tx1"/>
                </a:solidFill>
              </a:rPr>
              <a:t> Plus dan </a:t>
            </a:r>
            <a:r>
              <a:rPr lang="en-ID" sz="1050" b="1" dirty="0" err="1">
                <a:solidFill>
                  <a:schemeClr val="tx1"/>
                </a:solidFill>
              </a:rPr>
              <a:t>Klaster</a:t>
            </a:r>
            <a:r>
              <a:rPr lang="en-ID" sz="1050" b="1" dirty="0">
                <a:solidFill>
                  <a:schemeClr val="tx1"/>
                </a:solidFill>
              </a:rPr>
              <a:t> Semi </a:t>
            </a:r>
            <a:r>
              <a:rPr lang="en-ID" sz="1050" b="1" dirty="0" err="1">
                <a:solidFill>
                  <a:schemeClr val="tx1"/>
                </a:solidFill>
              </a:rPr>
              <a:t>Intensif</a:t>
            </a:r>
            <a:r>
              <a:rPr lang="en-ID" sz="1050" b="1" dirty="0">
                <a:solidFill>
                  <a:schemeClr val="tx1"/>
                </a:solidFill>
              </a:rPr>
              <a:t> </a:t>
            </a:r>
            <a:r>
              <a:rPr lang="en-ID" sz="1050" b="1" dirty="0" err="1">
                <a:solidFill>
                  <a:schemeClr val="tx1"/>
                </a:solidFill>
              </a:rPr>
              <a:t>melalui</a:t>
            </a:r>
            <a:r>
              <a:rPr lang="en-ID" sz="1050" b="1" dirty="0">
                <a:solidFill>
                  <a:schemeClr val="tx1"/>
                </a:solidFill>
              </a:rPr>
              <a:t> </a:t>
            </a:r>
            <a:r>
              <a:rPr lang="en-ID" sz="1050" b="1" dirty="0" err="1">
                <a:solidFill>
                  <a:schemeClr val="tx1"/>
                </a:solidFill>
              </a:rPr>
              <a:t>Penataan</a:t>
            </a:r>
            <a:r>
              <a:rPr lang="en-ID" sz="1050" b="1" dirty="0">
                <a:solidFill>
                  <a:schemeClr val="tx1"/>
                </a:solidFill>
              </a:rPr>
              <a:t> Kawasan dan Input </a:t>
            </a:r>
            <a:r>
              <a:rPr lang="en-ID" sz="1050" b="1" dirty="0" err="1">
                <a:solidFill>
                  <a:schemeClr val="tx1"/>
                </a:solidFill>
              </a:rPr>
              <a:t>Produk</a:t>
            </a:r>
            <a:endParaRPr lang="en-ID" sz="1050" b="1" dirty="0">
              <a:solidFill>
                <a:schemeClr val="tx1"/>
              </a:solidFill>
            </a:endParaRPr>
          </a:p>
        </p:txBody>
      </p:sp>
      <p:sp>
        <p:nvSpPr>
          <p:cNvPr id="33" name="Arrow: Right 32">
            <a:extLst>
              <a:ext uri="{FF2B5EF4-FFF2-40B4-BE49-F238E27FC236}">
                <a16:creationId xmlns:a16="http://schemas.microsoft.com/office/drawing/2014/main" id="{8CD4400D-96FA-94CA-A87B-7302F0799772}"/>
              </a:ext>
            </a:extLst>
          </p:cNvPr>
          <p:cNvSpPr/>
          <p:nvPr/>
        </p:nvSpPr>
        <p:spPr>
          <a:xfrm>
            <a:off x="7336116" y="5813029"/>
            <a:ext cx="616975" cy="634427"/>
          </a:xfrm>
          <a:prstGeom prst="rightArrow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400"/>
          </a:p>
        </p:txBody>
      </p:sp>
      <p:sp>
        <p:nvSpPr>
          <p:cNvPr id="34" name="Arrow: Right 33">
            <a:extLst>
              <a:ext uri="{FF2B5EF4-FFF2-40B4-BE49-F238E27FC236}">
                <a16:creationId xmlns:a16="http://schemas.microsoft.com/office/drawing/2014/main" id="{482E4F56-1E72-596C-08A9-6A4CAED38DFE}"/>
              </a:ext>
            </a:extLst>
          </p:cNvPr>
          <p:cNvSpPr/>
          <p:nvPr/>
        </p:nvSpPr>
        <p:spPr>
          <a:xfrm>
            <a:off x="2996315" y="5813028"/>
            <a:ext cx="616975" cy="293021"/>
          </a:xfrm>
          <a:prstGeom prst="rightArrow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400"/>
          </a:p>
        </p:txBody>
      </p:sp>
      <p:sp>
        <p:nvSpPr>
          <p:cNvPr id="36" name="Arrow: Right 35">
            <a:extLst>
              <a:ext uri="{FF2B5EF4-FFF2-40B4-BE49-F238E27FC236}">
                <a16:creationId xmlns:a16="http://schemas.microsoft.com/office/drawing/2014/main" id="{EC650707-7E65-E862-4D58-6B90CE2A5ECC}"/>
              </a:ext>
            </a:extLst>
          </p:cNvPr>
          <p:cNvSpPr/>
          <p:nvPr/>
        </p:nvSpPr>
        <p:spPr>
          <a:xfrm>
            <a:off x="2976734" y="6139209"/>
            <a:ext cx="616975" cy="293021"/>
          </a:xfrm>
          <a:prstGeom prst="rightArrow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400"/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13326AE1-7D4D-D01E-6F25-F5488CAD4C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0524" y="-88115"/>
            <a:ext cx="12254754" cy="921353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1DD223D7-5994-4568-5C47-95FF1D585B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10826" y="11885"/>
            <a:ext cx="668653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LAMPIRAN</a:t>
            </a:r>
          </a:p>
          <a:p>
            <a:pPr algn="ctr"/>
            <a:r>
              <a:rPr lang="en-US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TANTANGAN BUDIDAYA PERIKANAN DAN</a:t>
            </a:r>
          </a:p>
          <a:p>
            <a:pPr algn="ctr"/>
            <a:r>
              <a:rPr lang="en-US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INTERVENSI PROGRAM IISAP</a:t>
            </a:r>
          </a:p>
        </p:txBody>
      </p:sp>
    </p:spTree>
    <p:extLst>
      <p:ext uri="{BB962C8B-B14F-4D97-AF65-F5344CB8AC3E}">
        <p14:creationId xmlns:p14="http://schemas.microsoft.com/office/powerpoint/2010/main" val="1029274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81B3F38-E9AA-40AB-AA48-E7914FFCD1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3794" y="-48358"/>
            <a:ext cx="12254754" cy="76809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5E94B56-FC12-E043-6915-8646D8FDAE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20640" y="102533"/>
            <a:ext cx="677672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PENJELASAN PROSES DAN TAHAPAN KEGIATAN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5D547A5-273B-2212-1F07-1108EAE4E32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27" y="5814465"/>
            <a:ext cx="1852569" cy="92466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818BB71-7ABF-67CB-FD5A-7329FDEAAD36}"/>
              </a:ext>
            </a:extLst>
          </p:cNvPr>
          <p:cNvSpPr txBox="1"/>
          <p:nvPr/>
        </p:nvSpPr>
        <p:spPr>
          <a:xfrm>
            <a:off x="0" y="719738"/>
            <a:ext cx="12084873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Sebelum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pelaksanaan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sosialisasi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telah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dilakukan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kegiatan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 SIA (Social Impact 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Assesment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) dan 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Pemetaan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 Sosial yang 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menghasilkan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 data 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kondisi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sosial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ekonomi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budaya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kondisi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kelembagaan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tokoh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masyarakat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sebagainya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digunakan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menyusun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 strategi 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sosialisasi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buFont typeface="+mj-lt"/>
              <a:buAutoNum type="arabicPeriod"/>
            </a:pP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Perlu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diperhatikan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partisipasi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kelompok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rentan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, miskin, 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perempuan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disabilitas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anak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kelompok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muda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harus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dilibatkan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kegiatan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ini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buFont typeface="+mj-lt"/>
              <a:buAutoNum type="arabicPeriod"/>
            </a:pP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Salah 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satu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tujuan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dari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sosialisasi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ini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 agar 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kelompok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petambak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masyarakat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memiliki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kesiapan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mendukung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memiliki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komitmen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kuat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mewujudkan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penanganan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permasalahan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budidaya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perikanan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tingkat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kelurahan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desa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rangka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mewujudkan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kawasan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budidaya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perikanan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berkelanjutan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buFont typeface="+mj-lt"/>
              <a:buAutoNum type="arabicPeriod"/>
            </a:pPr>
            <a:r>
              <a:rPr lang="en-ID" sz="2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Tim </a:t>
            </a:r>
            <a:r>
              <a:rPr lang="en-ID" sz="20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Fasilitator</a:t>
            </a:r>
            <a:r>
              <a:rPr lang="en-ID" sz="2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20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memandu</a:t>
            </a:r>
            <a:r>
              <a:rPr lang="en-ID" sz="2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20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diskusi</a:t>
            </a:r>
            <a:r>
              <a:rPr lang="en-ID" sz="2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dan brainstorming </a:t>
            </a:r>
            <a:r>
              <a:rPr lang="en-ID" sz="20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dengan</a:t>
            </a:r>
            <a:r>
              <a:rPr lang="en-ID" sz="2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20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mengajak</a:t>
            </a:r>
            <a:r>
              <a:rPr lang="en-ID" sz="2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20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peserta</a:t>
            </a:r>
            <a:r>
              <a:rPr lang="en-ID" sz="2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20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kelompok</a:t>
            </a:r>
            <a:r>
              <a:rPr lang="en-ID" sz="2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20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Pokdakan</a:t>
            </a:r>
            <a:r>
              <a:rPr lang="en-ID" sz="2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dan </a:t>
            </a:r>
            <a:r>
              <a:rPr lang="en-ID" sz="20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masyarakat</a:t>
            </a:r>
            <a:r>
              <a:rPr lang="en-ID" sz="2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20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untuk</a:t>
            </a:r>
            <a:r>
              <a:rPr lang="en-ID" sz="2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20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melakukan</a:t>
            </a:r>
            <a:r>
              <a:rPr lang="en-ID" sz="2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20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pemetaan</a:t>
            </a:r>
            <a:r>
              <a:rPr lang="en-ID" sz="2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dan </a:t>
            </a:r>
            <a:r>
              <a:rPr lang="en-ID" sz="20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identifikasi</a:t>
            </a:r>
            <a:r>
              <a:rPr lang="en-ID" sz="2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20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persoalan</a:t>
            </a:r>
            <a:r>
              <a:rPr lang="en-ID" sz="2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ID" sz="20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potensi</a:t>
            </a:r>
            <a:r>
              <a:rPr lang="en-ID" sz="2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dan </a:t>
            </a:r>
            <a:r>
              <a:rPr lang="en-ID" sz="20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kendala</a:t>
            </a:r>
            <a:r>
              <a:rPr lang="en-ID" sz="2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</a:t>
            </a:r>
            <a:r>
              <a:rPr lang="en-ID" sz="20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sosial</a:t>
            </a:r>
            <a:r>
              <a:rPr lang="en-ID" sz="2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ID" sz="20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budaya</a:t>
            </a:r>
            <a:r>
              <a:rPr lang="en-ID" sz="2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ID" sz="20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ekonomi</a:t>
            </a:r>
            <a:r>
              <a:rPr lang="en-ID" sz="2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ID" sz="20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teknis</a:t>
            </a:r>
            <a:r>
              <a:rPr lang="en-ID" sz="2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20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budi</a:t>
            </a:r>
            <a:r>
              <a:rPr lang="en-ID" sz="2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20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daya</a:t>
            </a:r>
            <a:r>
              <a:rPr lang="en-ID" sz="2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ID" sz="20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lingkungan</a:t>
            </a:r>
            <a:r>
              <a:rPr lang="en-ID" sz="2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dan </a:t>
            </a:r>
            <a:r>
              <a:rPr lang="en-ID" sz="20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lainnya</a:t>
            </a:r>
            <a:r>
              <a:rPr lang="en-ID" sz="2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 dan </a:t>
            </a:r>
            <a:r>
              <a:rPr lang="en-ID" sz="20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merumuskan</a:t>
            </a:r>
            <a:r>
              <a:rPr lang="en-ID" sz="2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20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penanganan</a:t>
            </a:r>
            <a:r>
              <a:rPr lang="en-ID" sz="2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20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persoalan</a:t>
            </a:r>
            <a:r>
              <a:rPr lang="en-ID" sz="2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20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tersebut</a:t>
            </a:r>
            <a:r>
              <a:rPr lang="en-ID" sz="2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20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dalam</a:t>
            </a:r>
            <a:r>
              <a:rPr lang="en-ID" sz="2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20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rencana</a:t>
            </a:r>
            <a:r>
              <a:rPr lang="en-ID" sz="2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20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tindak</a:t>
            </a:r>
            <a:r>
              <a:rPr lang="en-ID" sz="2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20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lanjut</a:t>
            </a:r>
            <a:r>
              <a:rPr lang="en-ID" sz="2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20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atau</a:t>
            </a:r>
            <a:r>
              <a:rPr lang="en-ID" sz="2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20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rekomendasi</a:t>
            </a:r>
            <a:r>
              <a:rPr lang="en-ID" sz="2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20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berupa</a:t>
            </a:r>
            <a:r>
              <a:rPr lang="en-ID" sz="2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tools </a:t>
            </a:r>
            <a:r>
              <a:rPr lang="en-ID" sz="20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matriks</a:t>
            </a:r>
            <a:r>
              <a:rPr lang="en-ID" sz="2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20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identifikasi</a:t>
            </a:r>
            <a:r>
              <a:rPr lang="en-ID" sz="2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20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persoalan</a:t>
            </a:r>
            <a:r>
              <a:rPr lang="en-ID" sz="2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ID" sz="20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potensi</a:t>
            </a:r>
            <a:r>
              <a:rPr lang="en-ID" sz="2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dan </a:t>
            </a:r>
            <a:r>
              <a:rPr lang="en-ID" sz="20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kendala</a:t>
            </a:r>
            <a:r>
              <a:rPr lang="en-ID" sz="2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20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serta</a:t>
            </a:r>
            <a:r>
              <a:rPr lang="en-ID" sz="2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20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alternatif</a:t>
            </a:r>
            <a:r>
              <a:rPr lang="en-ID" sz="2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20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penyelesaian</a:t>
            </a:r>
            <a:r>
              <a:rPr lang="en-ID" sz="2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20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persoalan</a:t>
            </a:r>
            <a:r>
              <a:rPr lang="en-ID" sz="2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dan </a:t>
            </a:r>
            <a:r>
              <a:rPr lang="en-ID" sz="20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identifikasi</a:t>
            </a:r>
            <a:r>
              <a:rPr lang="en-ID" sz="2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20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kebutuhan</a:t>
            </a:r>
            <a:endParaRPr lang="en-ID" sz="20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ID" sz="1600" b="1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0951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6">
            <a:extLst>
              <a:ext uri="{FF2B5EF4-FFF2-40B4-BE49-F238E27FC236}">
                <a16:creationId xmlns:a16="http://schemas.microsoft.com/office/drawing/2014/main" id="{13326AE1-7D4D-D01E-6F25-F5488CAD4C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0524" y="-88115"/>
            <a:ext cx="12254754" cy="921353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1DD223D7-5994-4568-5C47-95FF1D585B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10826" y="227328"/>
            <a:ext cx="668653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PENJELASAN PROSES DAN TAHAPAN KEGIATAN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0FC95F4-D785-4E71-A40A-A014F63F4338}"/>
              </a:ext>
            </a:extLst>
          </p:cNvPr>
          <p:cNvSpPr txBox="1"/>
          <p:nvPr/>
        </p:nvSpPr>
        <p:spPr>
          <a:xfrm>
            <a:off x="212943" y="995468"/>
            <a:ext cx="11436262" cy="437042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342900" indent="-342900">
              <a:buFont typeface="+mj-lt"/>
              <a:buAutoNum type="arabicPeriod"/>
            </a:pPr>
            <a:endParaRPr lang="en-ID" sz="1800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ID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5. </a:t>
            </a:r>
            <a:r>
              <a:rPr lang="en-ID" sz="2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Tim </a:t>
            </a:r>
            <a:r>
              <a:rPr lang="en-ID" sz="20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Fasilitator</a:t>
            </a:r>
            <a:r>
              <a:rPr lang="en-ID" sz="2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dan PPL </a:t>
            </a:r>
            <a:r>
              <a:rPr lang="en-ID" sz="20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menampilkan</a:t>
            </a:r>
            <a:r>
              <a:rPr lang="en-ID" sz="2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Overview IISAP </a:t>
            </a:r>
            <a:r>
              <a:rPr lang="en-ID" sz="20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berdasarkan</a:t>
            </a:r>
            <a:r>
              <a:rPr lang="en-ID" sz="2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20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Isu</a:t>
            </a:r>
            <a:r>
              <a:rPr lang="en-ID" sz="2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dan </a:t>
            </a:r>
            <a:r>
              <a:rPr lang="en-ID" sz="20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Permasalahan</a:t>
            </a:r>
            <a:r>
              <a:rPr lang="en-ID" sz="2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yang </a:t>
            </a:r>
            <a:r>
              <a:rPr lang="en-ID" sz="20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dihadapi</a:t>
            </a:r>
            <a:r>
              <a:rPr lang="en-ID" sz="2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20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masyarakat</a:t>
            </a:r>
            <a:r>
              <a:rPr lang="en-ID" sz="2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20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petambak</a:t>
            </a:r>
            <a:r>
              <a:rPr lang="en-ID" sz="2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20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khususnya</a:t>
            </a:r>
            <a:r>
              <a:rPr lang="en-ID" sz="2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20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dalam</a:t>
            </a:r>
            <a:r>
              <a:rPr lang="en-ID" sz="2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20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kegiatan</a:t>
            </a:r>
            <a:r>
              <a:rPr lang="en-ID" sz="2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20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budidaya</a:t>
            </a:r>
            <a:r>
              <a:rPr lang="en-ID" sz="2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dan </a:t>
            </a:r>
            <a:r>
              <a:rPr lang="en-ID" sz="20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memberikan</a:t>
            </a:r>
            <a:r>
              <a:rPr lang="en-ID" sz="2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20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penjelasan</a:t>
            </a:r>
            <a:r>
              <a:rPr lang="en-ID" sz="2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20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intervensi</a:t>
            </a:r>
            <a:r>
              <a:rPr lang="en-ID" sz="2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20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kegiatan</a:t>
            </a:r>
            <a:r>
              <a:rPr lang="en-ID" sz="2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dan program  IISAP </a:t>
            </a:r>
            <a:r>
              <a:rPr lang="en-ID" sz="20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sebagai</a:t>
            </a:r>
            <a:r>
              <a:rPr lang="en-ID" sz="2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20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alternatif</a:t>
            </a:r>
            <a:r>
              <a:rPr lang="en-ID" sz="2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20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solusi</a:t>
            </a:r>
            <a:r>
              <a:rPr lang="en-ID" sz="2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20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permasalahan</a:t>
            </a:r>
            <a:r>
              <a:rPr lang="en-ID" sz="2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20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tersebut</a:t>
            </a:r>
            <a:endParaRPr lang="en-ID" sz="20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ID" sz="20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6. </a:t>
            </a:r>
            <a:r>
              <a:rPr lang="en-ID" sz="2000" kern="1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</a:t>
            </a:r>
            <a:r>
              <a:rPr lang="en-ID" sz="20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egiatan</a:t>
            </a:r>
            <a:r>
              <a:rPr lang="en-ID" sz="2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20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sosialisasi</a:t>
            </a:r>
            <a:r>
              <a:rPr lang="en-ID" sz="2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20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ini</a:t>
            </a:r>
            <a:r>
              <a:rPr lang="en-ID" sz="2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juga </a:t>
            </a:r>
            <a:r>
              <a:rPr lang="en-ID" sz="20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untuk</a:t>
            </a:r>
            <a:r>
              <a:rPr lang="en-ID" sz="2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20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membangun</a:t>
            </a:r>
            <a:r>
              <a:rPr lang="en-ID" sz="2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20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kepedulian</a:t>
            </a:r>
            <a:r>
              <a:rPr lang="en-ID" sz="2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20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seluruh</a:t>
            </a:r>
            <a:r>
              <a:rPr lang="en-ID" sz="2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20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pelaku</a:t>
            </a:r>
            <a:r>
              <a:rPr lang="en-ID" sz="2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20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dalam</a:t>
            </a:r>
            <a:r>
              <a:rPr lang="en-ID" sz="2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20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menyukseskan</a:t>
            </a:r>
            <a:r>
              <a:rPr lang="en-ID" sz="2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20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kegiatan</a:t>
            </a:r>
            <a:r>
              <a:rPr lang="en-ID" sz="2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  <a:r>
              <a:rPr lang="en-ID" sz="20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penataan</a:t>
            </a:r>
            <a:r>
              <a:rPr lang="en-ID" sz="2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20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tambak</a:t>
            </a:r>
            <a:r>
              <a:rPr lang="en-ID" sz="2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dan </a:t>
            </a:r>
            <a:r>
              <a:rPr lang="en-ID" sz="20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penanganan</a:t>
            </a:r>
            <a:r>
              <a:rPr lang="en-ID" sz="2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20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permasalahan</a:t>
            </a:r>
            <a:r>
              <a:rPr lang="en-ID" sz="2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20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budidaya</a:t>
            </a:r>
            <a:r>
              <a:rPr lang="en-ID" sz="2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20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perikanan</a:t>
            </a:r>
            <a:r>
              <a:rPr lang="en-ID" sz="2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20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tingkat</a:t>
            </a:r>
            <a:r>
              <a:rPr lang="en-ID" sz="2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20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kelurahan</a:t>
            </a:r>
            <a:r>
              <a:rPr lang="en-ID" sz="2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rangka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mewujudkan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kawasan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budidaya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perikanan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berkelanjutan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; dan 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pernyataan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komitmen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kesediaan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 program IISAP. </a:t>
            </a:r>
          </a:p>
          <a:p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7. 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Komitmen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tersebut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antara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kesediaan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komitmen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melaksanakan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 tata 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cara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budi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daya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perikanan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berkelanjutan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; ii) 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partisipasi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aktif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seluruh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pelaku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budi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daya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perikanan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desa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kelurahan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; iii) 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adanya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tim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dari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Pokdakan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aktif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mengikuti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melaksanakan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tahapan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kegiatan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 IISAP</a:t>
            </a:r>
          </a:p>
          <a:p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8. 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tahapan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selanjutnya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akan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dilaksanakan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kegiatan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Penyusunan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 CDP, 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Pengembangan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Kelembagaan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Pokdakan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serta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Konsultasi</a:t>
            </a:r>
            <a:r>
              <a:rPr lang="en-ID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latin typeface="Arial" panose="020B0604020202020204" pitchFamily="34" charset="0"/>
                <a:cs typeface="Arial" panose="020B0604020202020204" pitchFamily="34" charset="0"/>
              </a:rPr>
              <a:t>Bermakna</a:t>
            </a:r>
            <a:endParaRPr lang="en-ID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06835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43145D1-5C88-49CB-A4EF-FF59EC6210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0524" y="-88114"/>
            <a:ext cx="12254754" cy="76809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1FF0433-2497-C4DC-9A7E-B5E26D6246C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27" y="5814465"/>
            <a:ext cx="1852569" cy="924663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C71D7A27-1377-499F-E0AB-AD076D723F27}"/>
              </a:ext>
            </a:extLst>
          </p:cNvPr>
          <p:cNvSpPr txBox="1">
            <a:spLocks/>
          </p:cNvSpPr>
          <p:nvPr/>
        </p:nvSpPr>
        <p:spPr>
          <a:xfrm>
            <a:off x="4315968" y="922681"/>
            <a:ext cx="7167562" cy="55728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marR="1737995" lvl="1" indent="-285750" algn="just">
              <a:buFont typeface="Symbol" panose="05050102010706020507" pitchFamily="18" charset="2"/>
              <a:buChar char=""/>
              <a:tabLst>
                <a:tab pos="532765" algn="l"/>
              </a:tabLst>
            </a:pPr>
            <a:endParaRPr lang="en-ID" sz="2400" dirty="0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E79AB4D-0ACF-FF50-1112-3432816C3E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20640" y="82485"/>
            <a:ext cx="677672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2400" b="1" dirty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KELUARAN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F216919-44DB-C154-4766-3FE04295108A}"/>
              </a:ext>
            </a:extLst>
          </p:cNvPr>
          <p:cNvSpPr txBox="1"/>
          <p:nvPr/>
        </p:nvSpPr>
        <p:spPr>
          <a:xfrm>
            <a:off x="6096000" y="2001078"/>
            <a:ext cx="596537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ID" sz="2400" b="1" dirty="0">
                <a:latin typeface="Arial" panose="020B0604020202020204" pitchFamily="34" charset="0"/>
                <a:cs typeface="Arial" panose="020B0604020202020204" pitchFamily="34" charset="0"/>
              </a:rPr>
              <a:t>Peta Kawasan </a:t>
            </a:r>
            <a:r>
              <a:rPr lang="en-ID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Budidaya</a:t>
            </a:r>
            <a:r>
              <a:rPr lang="en-ID" sz="2400" b="1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ID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Tambak</a:t>
            </a:r>
            <a:r>
              <a:rPr lang="en-ID" sz="24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buFont typeface="+mj-lt"/>
              <a:buAutoNum type="arabicPeriod"/>
            </a:pPr>
            <a:r>
              <a:rPr lang="en-ID" sz="2400" b="1" dirty="0">
                <a:latin typeface="Arial" panose="020B0604020202020204" pitchFamily="34" charset="0"/>
                <a:cs typeface="Arial" panose="020B0604020202020204" pitchFamily="34" charset="0"/>
              </a:rPr>
              <a:t>Masyarakat </a:t>
            </a:r>
            <a:r>
              <a:rPr lang="en-ID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mengetahui</a:t>
            </a:r>
            <a:r>
              <a:rPr lang="en-ID" sz="2400" b="1" dirty="0"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ID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memahami</a:t>
            </a:r>
            <a:r>
              <a:rPr lang="en-ID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adanya</a:t>
            </a:r>
            <a:r>
              <a:rPr lang="en-ID" sz="2400" b="1" dirty="0">
                <a:latin typeface="Arial" panose="020B0604020202020204" pitchFamily="34" charset="0"/>
                <a:cs typeface="Arial" panose="020B0604020202020204" pitchFamily="34" charset="0"/>
              </a:rPr>
              <a:t> program IISAP dan </a:t>
            </a:r>
            <a:r>
              <a:rPr lang="en-ID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tahapan</a:t>
            </a:r>
            <a:r>
              <a:rPr lang="en-ID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kegiatannya</a:t>
            </a:r>
            <a:r>
              <a:rPr lang="en-ID" sz="24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buFont typeface="+mj-lt"/>
              <a:buAutoNum type="arabicPeriod"/>
            </a:pPr>
            <a:r>
              <a:rPr lang="en-ID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Berita</a:t>
            </a:r>
            <a:r>
              <a:rPr lang="en-ID" sz="2400" b="1" dirty="0">
                <a:latin typeface="Arial" panose="020B0604020202020204" pitchFamily="34" charset="0"/>
                <a:cs typeface="Arial" panose="020B0604020202020204" pitchFamily="34" charset="0"/>
              </a:rPr>
              <a:t> acara </a:t>
            </a:r>
            <a:r>
              <a:rPr lang="en-ID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kegiatan</a:t>
            </a:r>
            <a:r>
              <a:rPr lang="en-ID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sosialisasi</a:t>
            </a:r>
            <a:r>
              <a:rPr lang="en-ID" sz="2400" b="1">
                <a:latin typeface="Arial" panose="020B0604020202020204" pitchFamily="34" charset="0"/>
                <a:cs typeface="Arial" panose="020B0604020202020204" pitchFamily="34" charset="0"/>
              </a:rPr>
              <a:t> dan komitmen</a:t>
            </a:r>
            <a:r>
              <a:rPr lang="en-ID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ID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berpartisipasi</a:t>
            </a:r>
            <a:r>
              <a:rPr lang="en-ID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ID" sz="2400" b="1" dirty="0">
                <a:latin typeface="Arial" panose="020B0604020202020204" pitchFamily="34" charset="0"/>
                <a:cs typeface="Arial" panose="020B0604020202020204" pitchFamily="34" charset="0"/>
              </a:rPr>
              <a:t> Program IISAP</a:t>
            </a:r>
          </a:p>
        </p:txBody>
      </p:sp>
      <p:pic>
        <p:nvPicPr>
          <p:cNvPr id="8" name="Picture 2" descr="Media flat illustration 438799 Vector Art at Vecteezy">
            <a:extLst>
              <a:ext uri="{FF2B5EF4-FFF2-40B4-BE49-F238E27FC236}">
                <a16:creationId xmlns:a16="http://schemas.microsoft.com/office/drawing/2014/main" id="{FD3C265D-F0E5-58C2-1596-E550AA92ED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5436" y="1519586"/>
            <a:ext cx="3818827" cy="3818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86964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43145D1-5C88-49CB-A4EF-FF59EC6210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0524" y="-88114"/>
            <a:ext cx="12254754" cy="76809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AE9B274-55D8-C576-6915-F4DD48B35DD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27" y="5814465"/>
            <a:ext cx="1852569" cy="92466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CAB9623-41F2-EA97-7747-A2AACC5FB9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20640" y="82485"/>
            <a:ext cx="677672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2400" b="1" dirty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PELAKSANA &amp; PESERTA</a:t>
            </a:r>
          </a:p>
        </p:txBody>
      </p:sp>
      <p:pic>
        <p:nvPicPr>
          <p:cNvPr id="9" name="Picture 2" descr="Different Hands Races Stock Illustrations – 754 Different Hands Races Stock  Illustrations, Vectors &amp; Clipart - Dreamstime">
            <a:extLst>
              <a:ext uri="{FF2B5EF4-FFF2-40B4-BE49-F238E27FC236}">
                <a16:creationId xmlns:a16="http://schemas.microsoft.com/office/drawing/2014/main" id="{3D20ECBE-7277-A216-04CB-B876807155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79982"/>
            <a:ext cx="6178018" cy="6178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26634A0-8A7B-4DEF-D638-8BB38AC4D759}"/>
              </a:ext>
            </a:extLst>
          </p:cNvPr>
          <p:cNvSpPr txBox="1"/>
          <p:nvPr/>
        </p:nvSpPr>
        <p:spPr>
          <a:xfrm>
            <a:off x="4985179" y="1506833"/>
            <a:ext cx="6604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PELAKSANA</a:t>
            </a:r>
          </a:p>
          <a:p>
            <a:pPr marL="457200" indent="-457200">
              <a:buFont typeface="+mj-lt"/>
              <a:buAutoNum type="arabicPeriod"/>
            </a:pPr>
            <a:r>
              <a:rPr lang="en-ID" sz="2400" dirty="0" err="1">
                <a:latin typeface="Arial" panose="020B0604020202020204" pitchFamily="34" charset="0"/>
                <a:cs typeface="Arial" panose="020B0604020202020204" pitchFamily="34" charset="0"/>
              </a:rPr>
              <a:t>Kepala</a:t>
            </a:r>
            <a:r>
              <a:rPr lang="en-ID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latin typeface="Arial" panose="020B0604020202020204" pitchFamily="34" charset="0"/>
                <a:cs typeface="Arial" panose="020B0604020202020204" pitchFamily="34" charset="0"/>
              </a:rPr>
              <a:t>Desa</a:t>
            </a:r>
            <a:r>
              <a:rPr lang="en-ID" sz="2400" dirty="0"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en-ID" sz="2400" dirty="0" err="1">
                <a:latin typeface="Arial" panose="020B0604020202020204" pitchFamily="34" charset="0"/>
                <a:cs typeface="Arial" panose="020B0604020202020204" pitchFamily="34" charset="0"/>
              </a:rPr>
              <a:t>Lurah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ID" sz="2400" dirty="0" err="1">
                <a:latin typeface="Arial" panose="020B0604020202020204" pitchFamily="34" charset="0"/>
                <a:cs typeface="Arial" panose="020B0604020202020204" pitchFamily="34" charset="0"/>
              </a:rPr>
              <a:t>Fasilitator</a:t>
            </a:r>
            <a:endParaRPr lang="en-ID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ID" sz="2400" dirty="0">
                <a:latin typeface="Arial" panose="020B0604020202020204" pitchFamily="34" charset="0"/>
                <a:cs typeface="Arial" panose="020B0604020202020204" pitchFamily="34" charset="0"/>
              </a:rPr>
              <a:t>PPL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PESERTA</a:t>
            </a:r>
          </a:p>
          <a:p>
            <a:pPr marL="457200" indent="-457200">
              <a:buFont typeface="+mj-lt"/>
              <a:buAutoNum type="arabicPeriod"/>
            </a:pPr>
            <a:r>
              <a:rPr lang="en-ID" sz="2400" dirty="0">
                <a:latin typeface="Arial" panose="020B0604020202020204" pitchFamily="34" charset="0"/>
                <a:cs typeface="Arial" panose="020B0604020202020204" pitchFamily="34" charset="0"/>
              </a:rPr>
              <a:t>Balai/ PIU, Dinas </a:t>
            </a:r>
            <a:r>
              <a:rPr lang="en-ID" sz="2400" dirty="0" err="1">
                <a:latin typeface="Arial" panose="020B0604020202020204" pitchFamily="34" charset="0"/>
                <a:cs typeface="Arial" panose="020B0604020202020204" pitchFamily="34" charset="0"/>
              </a:rPr>
              <a:t>Perikanan</a:t>
            </a:r>
            <a:r>
              <a:rPr lang="en-ID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ID" sz="2400" dirty="0" err="1">
                <a:latin typeface="Arial" panose="020B0604020202020204" pitchFamily="34" charset="0"/>
                <a:cs typeface="Arial" panose="020B0604020202020204" pitchFamily="34" charset="0"/>
              </a:rPr>
              <a:t>Camat</a:t>
            </a:r>
            <a:r>
              <a:rPr lang="en-ID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ID" sz="2400" dirty="0" err="1">
                <a:latin typeface="Arial" panose="020B0604020202020204" pitchFamily="34" charset="0"/>
                <a:cs typeface="Arial" panose="020B0604020202020204" pitchFamily="34" charset="0"/>
              </a:rPr>
              <a:t>Kades</a:t>
            </a:r>
            <a:r>
              <a:rPr lang="en-ID" sz="2400" dirty="0"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en-ID" sz="2400" dirty="0" err="1">
                <a:latin typeface="Arial" panose="020B0604020202020204" pitchFamily="34" charset="0"/>
                <a:cs typeface="Arial" panose="020B0604020202020204" pitchFamily="34" charset="0"/>
              </a:rPr>
              <a:t>Lurah</a:t>
            </a:r>
            <a:r>
              <a:rPr lang="en-ID" sz="2400" dirty="0">
                <a:latin typeface="Arial" panose="020B0604020202020204" pitchFamily="34" charset="0"/>
                <a:cs typeface="Arial" panose="020B0604020202020204" pitchFamily="34" charset="0"/>
              </a:rPr>
              <a:t>, Lembaga-Lembaga Masyarakat, BPD, LPM, PKK, Karang </a:t>
            </a:r>
            <a:r>
              <a:rPr lang="en-ID" sz="2400" dirty="0" err="1">
                <a:latin typeface="Arial" panose="020B0604020202020204" pitchFamily="34" charset="0"/>
                <a:cs typeface="Arial" panose="020B0604020202020204" pitchFamily="34" charset="0"/>
              </a:rPr>
              <a:t>taruna</a:t>
            </a:r>
            <a:r>
              <a:rPr lang="en-ID" sz="2400" dirty="0">
                <a:latin typeface="Arial" panose="020B0604020202020204" pitchFamily="34" charset="0"/>
                <a:cs typeface="Arial" panose="020B0604020202020204" pitchFamily="34" charset="0"/>
              </a:rPr>
              <a:t>, RT/RW</a:t>
            </a:r>
          </a:p>
          <a:p>
            <a:pPr marL="457200" indent="-457200">
              <a:buFont typeface="+mj-lt"/>
              <a:buAutoNum type="arabicPeriod"/>
            </a:pPr>
            <a:r>
              <a:rPr lang="en-ID" sz="2400" dirty="0" err="1">
                <a:latin typeface="Arial" panose="020B0604020202020204" pitchFamily="34" charset="0"/>
                <a:cs typeface="Arial" panose="020B0604020202020204" pitchFamily="34" charset="0"/>
              </a:rPr>
              <a:t>Pokdakan</a:t>
            </a:r>
            <a:endParaRPr lang="en-ID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ID" sz="2400" dirty="0" err="1">
                <a:latin typeface="Arial" panose="020B0604020202020204" pitchFamily="34" charset="0"/>
                <a:cs typeface="Arial" panose="020B0604020202020204" pitchFamily="34" charset="0"/>
              </a:rPr>
              <a:t>Warga</a:t>
            </a:r>
            <a:r>
              <a:rPr lang="en-ID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latin typeface="Arial" panose="020B0604020202020204" pitchFamily="34" charset="0"/>
                <a:cs typeface="Arial" panose="020B0604020202020204" pitchFamily="34" charset="0"/>
              </a:rPr>
              <a:t>masyarakat</a:t>
            </a:r>
            <a:endParaRPr lang="en-ID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17217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2">
            <a:extLst>
              <a:ext uri="{FF2B5EF4-FFF2-40B4-BE49-F238E27FC236}">
                <a16:creationId xmlns:a16="http://schemas.microsoft.com/office/drawing/2014/main" id="{7D85E639-7B74-42C1-857D-20D31F169223}"/>
              </a:ext>
            </a:extLst>
          </p:cNvPr>
          <p:cNvSpPr txBox="1">
            <a:spLocks/>
          </p:cNvSpPr>
          <p:nvPr/>
        </p:nvSpPr>
        <p:spPr>
          <a:xfrm>
            <a:off x="8909967" y="5231428"/>
            <a:ext cx="2912441" cy="1308295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1800" b="1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E12F1A-AE21-4545-82F1-E6BEAC7E2FF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0" y="420624"/>
            <a:ext cx="12158024" cy="2453430"/>
          </a:xfrm>
          <a:prstGeom prst="rect">
            <a:avLst/>
          </a:prstGeom>
          <a:solidFill>
            <a:srgbClr val="00B0F0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fi-FI" sz="2800" b="1" dirty="0">
                <a:latin typeface="Arial" panose="020B0604020202020204" pitchFamily="34" charset="0"/>
                <a:cs typeface="Arial" panose="020B0604020202020204" pitchFamily="34" charset="0"/>
              </a:rPr>
              <a:t>TERIMA</a:t>
            </a:r>
            <a:r>
              <a:rPr lang="fi-FI" sz="2800" b="1" dirty="0">
                <a:latin typeface="Arial Rounded MT Bold" panose="020F0704030504030204" pitchFamily="34" charset="0"/>
                <a:cs typeface="Arial" panose="020B0604020202020204" pitchFamily="34" charset="0"/>
              </a:rPr>
              <a:t> KASIH</a:t>
            </a:r>
            <a:endParaRPr lang="fi-FI" sz="1400" b="1" dirty="0">
              <a:latin typeface="Arial Rounded MT Bold" panose="020F0704030504030204" pitchFamily="34" charset="0"/>
              <a:cs typeface="Arial" panose="020B0604020202020204" pitchFamily="34" charset="0"/>
            </a:endParaRPr>
          </a:p>
        </p:txBody>
      </p:sp>
      <p:pic>
        <p:nvPicPr>
          <p:cNvPr id="2052" name="Picture 4" descr="5 Characteristics of A Positive Work Environment - Hongkiat">
            <a:extLst>
              <a:ext uri="{FF2B5EF4-FFF2-40B4-BE49-F238E27FC236}">
                <a16:creationId xmlns:a16="http://schemas.microsoft.com/office/drawing/2014/main" id="{4DA96468-F01E-331C-E3D0-69A0CD7448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592" y="3379892"/>
            <a:ext cx="5381984" cy="3478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58409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5128</TotalTime>
  <Words>1219</Words>
  <Application>Microsoft Office PowerPoint</Application>
  <PresentationFormat>Widescreen</PresentationFormat>
  <Paragraphs>126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Arial Rounded MT Bold</vt:lpstr>
      <vt:lpstr>Calibri</vt:lpstr>
      <vt:lpstr>Calibri Light</vt:lpstr>
      <vt:lpstr>Symbol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ASUS</dc:creator>
  <cp:lastModifiedBy>ASUS</cp:lastModifiedBy>
  <cp:revision>169</cp:revision>
  <dcterms:created xsi:type="dcterms:W3CDTF">2024-05-02T06:23:59Z</dcterms:created>
  <dcterms:modified xsi:type="dcterms:W3CDTF">2025-02-13T04:24:00Z</dcterms:modified>
</cp:coreProperties>
</file>